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 id="2147484332" r:id="rId2"/>
  </p:sldMasterIdLst>
  <p:notesMasterIdLst>
    <p:notesMasterId r:id="rId20"/>
  </p:notesMasterIdLst>
  <p:sldIdLst>
    <p:sldId id="270" r:id="rId3"/>
    <p:sldId id="256" r:id="rId4"/>
    <p:sldId id="259" r:id="rId5"/>
    <p:sldId id="260" r:id="rId6"/>
    <p:sldId id="258" r:id="rId7"/>
    <p:sldId id="277" r:id="rId8"/>
    <p:sldId id="273" r:id="rId9"/>
    <p:sldId id="274" r:id="rId10"/>
    <p:sldId id="261" r:id="rId11"/>
    <p:sldId id="263" r:id="rId12"/>
    <p:sldId id="264" r:id="rId13"/>
    <p:sldId id="271" r:id="rId14"/>
    <p:sldId id="272" r:id="rId15"/>
    <p:sldId id="275" r:id="rId16"/>
    <p:sldId id="267" r:id="rId17"/>
    <p:sldId id="266" r:id="rId18"/>
    <p:sldId id="268" r:id="rId19"/>
  </p:sldIdLst>
  <p:sldSz cx="9144000" cy="6858000" type="screen4x3"/>
  <p:notesSz cx="6858000" cy="91440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men Reina" initials="CR" lastIdx="1" clrIdx="0">
    <p:extLst>
      <p:ext uri="{19B8F6BF-5375-455C-9EA6-DF929625EA0E}">
        <p15:presenceInfo xmlns:p15="http://schemas.microsoft.com/office/powerpoint/2012/main" userId="b249660ae0f080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144"/>
    <a:srgbClr val="6A9FB6"/>
    <a:srgbClr val="76B6D6"/>
    <a:srgbClr val="7BA0B2"/>
    <a:srgbClr val="A2A1A6"/>
    <a:srgbClr val="7AA1B3"/>
    <a:srgbClr val="6B9FB9"/>
    <a:srgbClr val="7AA2B4"/>
    <a:srgbClr val="B6FFA1"/>
    <a:srgbClr val="2C6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4" autoAdjust="0"/>
    <p:restoredTop sz="94741" autoAdjust="0"/>
  </p:normalViewPr>
  <p:slideViewPr>
    <p:cSldViewPr>
      <p:cViewPr>
        <p:scale>
          <a:sx n="88" d="100"/>
          <a:sy n="88" d="100"/>
        </p:scale>
        <p:origin x="315"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F659-5163-4E2D-8CD2-B93EB7C38164}" type="datetimeFigureOut">
              <a:rPr lang="es-ES" smtClean="0"/>
              <a:t>21/07/2020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FEC1A-72C2-4E4D-95BB-4D8F9553BA7D}" type="slidenum">
              <a:rPr lang="es-ES" smtClean="0"/>
              <a:t>‹Nº›</a:t>
            </a:fld>
            <a:endParaRPr lang="es-ES"/>
          </a:p>
        </p:txBody>
      </p:sp>
    </p:spTree>
    <p:extLst>
      <p:ext uri="{BB962C8B-B14F-4D97-AF65-F5344CB8AC3E}">
        <p14:creationId xmlns:p14="http://schemas.microsoft.com/office/powerpoint/2010/main" val="332011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36636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15</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16</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17</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9</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10</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11</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12</a:t>
            </a:fld>
            <a:endParaRPr lang="es-ES"/>
          </a:p>
        </p:txBody>
      </p:sp>
    </p:spTree>
    <p:extLst>
      <p:ext uri="{BB962C8B-B14F-4D97-AF65-F5344CB8AC3E}">
        <p14:creationId xmlns:p14="http://schemas.microsoft.com/office/powerpoint/2010/main" val="88256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13</a:t>
            </a:fld>
            <a:endParaRPr lang="es-ES"/>
          </a:p>
        </p:txBody>
      </p:sp>
    </p:spTree>
    <p:extLst>
      <p:ext uri="{BB962C8B-B14F-4D97-AF65-F5344CB8AC3E}">
        <p14:creationId xmlns:p14="http://schemas.microsoft.com/office/powerpoint/2010/main" val="3859476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14</a:t>
            </a:fld>
            <a:endParaRPr lang="es-ES"/>
          </a:p>
        </p:txBody>
      </p:sp>
    </p:spTree>
    <p:extLst>
      <p:ext uri="{BB962C8B-B14F-4D97-AF65-F5344CB8AC3E}">
        <p14:creationId xmlns:p14="http://schemas.microsoft.com/office/powerpoint/2010/main" val="169089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rgbClr val="053144"/>
                </a:solidFill>
                <a:effectLst>
                  <a:outerShdw blurRad="38100" dist="25400" dir="5400000" algn="tl" rotWithShape="0">
                    <a:srgbClr val="000000">
                      <a:alpha val="43000"/>
                    </a:srgbClr>
                  </a:outerShdw>
                </a:effectLst>
                <a:latin typeface="+mj-lt"/>
                <a:ea typeface="+mj-ea"/>
                <a:cs typeface="+mj-cs"/>
              </a:defRPr>
            </a:lvl1pPr>
          </a:lstStyle>
          <a:p>
            <a:r>
              <a:rPr kumimoji="0" lang="es-ES" dirty="0"/>
              <a:t>Haga clic para modificar el estilo de título del patrón</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7" name="Date Placeholder 2">
            <a:extLst>
              <a:ext uri="{FF2B5EF4-FFF2-40B4-BE49-F238E27FC236}">
                <a16:creationId xmlns:a16="http://schemas.microsoft.com/office/drawing/2014/main" id="{ED32E539-60FA-41B1-AB43-6C65A7FEA032}"/>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8" name="Slide Number Placeholder 4">
            <a:extLst>
              <a:ext uri="{FF2B5EF4-FFF2-40B4-BE49-F238E27FC236}">
                <a16:creationId xmlns:a16="http://schemas.microsoft.com/office/drawing/2014/main" id="{098DC9BD-BA15-4B9D-9F83-8702EEDDFE6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GB"/>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44447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3837677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GB"/>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61578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sz="half" idx="1"/>
          </p:nvPr>
        </p:nvSpPr>
        <p:spPr>
          <a:xfrm>
            <a:off x="62865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contenido 3"/>
          <p:cNvSpPr>
            <a:spLocks noGrp="1"/>
          </p:cNvSpPr>
          <p:nvPr>
            <p:ph sz="half" idx="2"/>
          </p:nvPr>
        </p:nvSpPr>
        <p:spPr>
          <a:xfrm>
            <a:off x="464820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1465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GB"/>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Marcador de fecha 6"/>
          <p:cNvSpPr>
            <a:spLocks noGrp="1"/>
          </p:cNvSpPr>
          <p:nvPr>
            <p:ph type="dt" sz="half" idx="10"/>
          </p:nvPr>
        </p:nvSpPr>
        <p:spPr/>
        <p:txBody>
          <a:bodyPr/>
          <a:lstStyle/>
          <a:p>
            <a:fld id="{02DEBDB9-0B2A-4F6C-B2EE-AC075F232198}" type="datetimeFigureOut">
              <a:rPr lang="en-GB" smtClean="0"/>
              <a:t>21/07/2020</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7503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fecha 2"/>
          <p:cNvSpPr>
            <a:spLocks noGrp="1"/>
          </p:cNvSpPr>
          <p:nvPr>
            <p:ph type="dt" sz="half" idx="10"/>
          </p:nvPr>
        </p:nvSpPr>
        <p:spPr/>
        <p:txBody>
          <a:bodyPr/>
          <a:lstStyle/>
          <a:p>
            <a:fld id="{02DEBDB9-0B2A-4F6C-B2EE-AC075F232198}" type="datetimeFigureOut">
              <a:rPr lang="en-GB" smtClean="0"/>
              <a:t>21/07/2020</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38451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2DEBDB9-0B2A-4F6C-B2EE-AC075F232198}" type="datetimeFigureOut">
              <a:rPr lang="en-GB" smtClean="0"/>
              <a:t>21/07/2020</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14208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7998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2">
            <a:extLst>
              <a:ext uri="{FF2B5EF4-FFF2-40B4-BE49-F238E27FC236}">
                <a16:creationId xmlns:a16="http://schemas.microsoft.com/office/drawing/2014/main" id="{F3C60ECB-4548-40A0-970E-5ADD53D4FD17}"/>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8" name="Slide Number Placeholder 4">
            <a:extLst>
              <a:ext uri="{FF2B5EF4-FFF2-40B4-BE49-F238E27FC236}">
                <a16:creationId xmlns:a16="http://schemas.microsoft.com/office/drawing/2014/main" id="{1731EC21-D221-448D-AA04-D4977849C64C}"/>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9" name="Picture 4">
            <a:extLst>
              <a:ext uri="{FF2B5EF4-FFF2-40B4-BE49-F238E27FC236}">
                <a16:creationId xmlns:a16="http://schemas.microsoft.com/office/drawing/2014/main" id="{717EE02D-1A53-4C26-84CF-532545EA562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94094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0190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GB"/>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970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95536" y="271221"/>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rgbClr val="6A9FB6"/>
                </a:solidFill>
                <a:effectLst>
                  <a:outerShdw blurRad="38100" dist="25400" dir="5400000" algn="tl" rotWithShape="0">
                    <a:srgbClr val="000000">
                      <a:alpha val="43000"/>
                    </a:srgbClr>
                  </a:outerShdw>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7" name="Date Placeholder 2">
            <a:extLst>
              <a:ext uri="{FF2B5EF4-FFF2-40B4-BE49-F238E27FC236}">
                <a16:creationId xmlns:a16="http://schemas.microsoft.com/office/drawing/2014/main" id="{27931C70-263E-4683-9C99-5621A788D844}"/>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8" name="Slide Number Placeholder 4">
            <a:extLst>
              <a:ext uri="{FF2B5EF4-FFF2-40B4-BE49-F238E27FC236}">
                <a16:creationId xmlns:a16="http://schemas.microsoft.com/office/drawing/2014/main" id="{F5161119-9371-4CF9-9BF0-BC59C35DE8B4}"/>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9" name="Picture 4">
            <a:extLst>
              <a:ext uri="{FF2B5EF4-FFF2-40B4-BE49-F238E27FC236}">
                <a16:creationId xmlns:a16="http://schemas.microsoft.com/office/drawing/2014/main" id="{065D6B8F-05F8-4052-B791-42ABC59F3D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8" name="Date Placeholder 2">
            <a:extLst>
              <a:ext uri="{FF2B5EF4-FFF2-40B4-BE49-F238E27FC236}">
                <a16:creationId xmlns:a16="http://schemas.microsoft.com/office/drawing/2014/main" id="{DC4B9105-604B-4F13-B124-6126148756E1}"/>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9" name="Slide Number Placeholder 4">
            <a:extLst>
              <a:ext uri="{FF2B5EF4-FFF2-40B4-BE49-F238E27FC236}">
                <a16:creationId xmlns:a16="http://schemas.microsoft.com/office/drawing/2014/main" id="{74F9DBCF-7B15-47E8-B64D-0D53016B51C8}"/>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10" name="Picture 4">
            <a:extLst>
              <a:ext uri="{FF2B5EF4-FFF2-40B4-BE49-F238E27FC236}">
                <a16:creationId xmlns:a16="http://schemas.microsoft.com/office/drawing/2014/main" id="{93CBD2F4-39CF-414D-90B5-2F4D4B4E55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rgbClr val="053144"/>
                </a:solidFill>
                <a:effectLst/>
                <a:latin typeface="Avenir Next LT Pro" panose="020B0504020202020204" pitchFamily="34" charset="0"/>
              </a:defRPr>
            </a:lvl1pPr>
            <a:lvl2pPr>
              <a:buNone/>
              <a:defRPr sz="2000" b="1"/>
            </a:lvl2pPr>
            <a:lvl3pPr>
              <a:buNone/>
              <a:defRPr sz="1800" b="1"/>
            </a:lvl3pPr>
            <a:lvl4pPr>
              <a:buNone/>
              <a:defRPr sz="1600" b="1"/>
            </a:lvl4pPr>
            <a:lvl5pPr>
              <a:buNone/>
              <a:defRPr sz="1600" b="1"/>
            </a:lvl5pPr>
          </a:lstStyle>
          <a:p>
            <a:pPr lvl="0" eaLnBrk="1" latinLnBrk="0" hangingPunct="1"/>
            <a:r>
              <a:rPr kumimoji="0" lang="es-ES" dirty="0"/>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noAutofit/>
          </a:bodyPr>
          <a:lstStyle>
            <a:lvl1pPr marL="0" indent="0">
              <a:buNone/>
              <a:defRPr kumimoji="0" lang="es-ES" sz="2400" b="1" kern="1200" cap="none" baseline="0" dirty="0">
                <a:solidFill>
                  <a:srgbClr val="053144"/>
                </a:solidFill>
                <a:effectLst/>
                <a:latin typeface="Avenir Next LT Pro" panose="020B0504020202020204" pitchFamily="34" charset="0"/>
                <a:ea typeface="+mn-ea"/>
                <a:cs typeface="+mn-cs"/>
              </a:defRPr>
            </a:lvl1pPr>
            <a:lvl2pPr>
              <a:buNone/>
              <a:defRPr sz="2000" b="1"/>
            </a:lvl2pPr>
            <a:lvl3pPr>
              <a:buNone/>
              <a:defRPr sz="1800" b="1"/>
            </a:lvl3pPr>
            <a:lvl4pPr>
              <a:buNone/>
              <a:defRPr sz="1600" b="1"/>
            </a:lvl4pPr>
            <a:lvl5pPr>
              <a:buNone/>
              <a:defRPr sz="1600" b="1"/>
            </a:lvl5pPr>
          </a:lstStyle>
          <a:p>
            <a:pPr marL="0" lvl="0" indent="0" algn="l" rtl="0" eaLnBrk="1" latinLnBrk="0" hangingPunct="1">
              <a:spcBef>
                <a:spcPct val="20000"/>
              </a:spcBef>
              <a:buClr>
                <a:schemeClr val="accent3"/>
              </a:buClr>
              <a:buSzPct val="95000"/>
              <a:buFont typeface="Wingdings 2"/>
              <a:buNone/>
            </a:pPr>
            <a:r>
              <a:rPr kumimoji="0" lang="es-ES" dirty="0"/>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0" name="Title 1">
            <a:extLst>
              <a:ext uri="{FF2B5EF4-FFF2-40B4-BE49-F238E27FC236}">
                <a16:creationId xmlns:a16="http://schemas.microsoft.com/office/drawing/2014/main" id="{C246DDE4-B252-4C6D-9676-CB34536A6534}"/>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11" name="Date Placeholder 2">
            <a:extLst>
              <a:ext uri="{FF2B5EF4-FFF2-40B4-BE49-F238E27FC236}">
                <a16:creationId xmlns:a16="http://schemas.microsoft.com/office/drawing/2014/main" id="{7BE497CF-F088-4480-B9DC-0FDC81747B58}"/>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12" name="Slide Number Placeholder 4">
            <a:extLst>
              <a:ext uri="{FF2B5EF4-FFF2-40B4-BE49-F238E27FC236}">
                <a16:creationId xmlns:a16="http://schemas.microsoft.com/office/drawing/2014/main" id="{F0BD97D8-AF88-4170-895F-00C67EC0AEA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13" name="Picture 4">
            <a:extLst>
              <a:ext uri="{FF2B5EF4-FFF2-40B4-BE49-F238E27FC236}">
                <a16:creationId xmlns:a16="http://schemas.microsoft.com/office/drawing/2014/main" id="{ECA5B30B-7B8D-4184-9318-57173995430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5" name="Slide Number Placeholder 4"/>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sp>
        <p:nvSpPr>
          <p:cNvPr id="6" name="Title 1">
            <a:extLst>
              <a:ext uri="{FF2B5EF4-FFF2-40B4-BE49-F238E27FC236}">
                <a16:creationId xmlns:a16="http://schemas.microsoft.com/office/drawing/2014/main" id="{A1B6BB28-18B3-4A93-AF77-1443428FC4B3}"/>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pic>
        <p:nvPicPr>
          <p:cNvPr id="7" name="Picture 4">
            <a:extLst>
              <a:ext uri="{FF2B5EF4-FFF2-40B4-BE49-F238E27FC236}">
                <a16:creationId xmlns:a16="http://schemas.microsoft.com/office/drawing/2014/main" id="{D58078BD-1DCA-40DB-A7E3-57C11BE10F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3" name="Footer Placeholder 2"/>
          <p:cNvSpPr>
            <a:spLocks noGrp="1"/>
          </p:cNvSpPr>
          <p:nvPr>
            <p:ph type="ftr" sz="quarter" idx="11"/>
          </p:nvPr>
        </p:nvSpPr>
        <p:spPr>
          <a:xfrm>
            <a:off x="2667000" y="6356350"/>
            <a:ext cx="3352800" cy="365125"/>
          </a:xfrm>
          <a:prstGeom prst="rect">
            <a:avLst/>
          </a:prstGeom>
        </p:spPr>
        <p:txBody>
          <a:bodyPr/>
          <a:lstStyle/>
          <a:p>
            <a:endParaRPr lang="es-ES"/>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pic>
        <p:nvPicPr>
          <p:cNvPr id="5" name="Picture 4">
            <a:extLst>
              <a:ext uri="{FF2B5EF4-FFF2-40B4-BE49-F238E27FC236}">
                <a16:creationId xmlns:a16="http://schemas.microsoft.com/office/drawing/2014/main" id="{645D2207-7B23-4436-A911-05256C10F2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400" b="0">
                <a:ln>
                  <a:noFill/>
                </a:ln>
                <a:solidFill>
                  <a:srgbClr val="6A9FB6"/>
                </a:solidFill>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dirty="0"/>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8077200" y="6356350"/>
            <a:ext cx="609600" cy="365125"/>
          </a:xfrm>
          <a:prstGeom prst="rect">
            <a:avLst/>
          </a:prstGeom>
        </p:spPr>
        <p:txBody>
          <a:bodyPr/>
          <a:lstStyle/>
          <a:p>
            <a:fld id="{B4E36A81-5F9A-4D9E-8168-7E074D87C203}" type="slidenum">
              <a:rPr lang="es-ES" smtClean="0"/>
              <a:t>‹Nº›</a:t>
            </a:fld>
            <a:endParaRPr lang="es-E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Autofit/>
          </a:bodyPr>
          <a:lstStyle/>
          <a:p>
            <a:r>
              <a:rPr kumimoji="0" lang="es-ES" dirty="0"/>
              <a:t>Haga clic para modificar el estilo de título del patrón</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dirty="0"/>
              <a:t>Haga clic para modificar el estilo de texto del patrón</a:t>
            </a:r>
          </a:p>
          <a:p>
            <a:pPr lvl="1" eaLnBrk="1" latinLnBrk="0" hangingPunct="1"/>
            <a:r>
              <a:rPr kumimoji="0" lang="es-ES" dirty="0"/>
              <a:t>Segundo nivel</a:t>
            </a:r>
          </a:p>
          <a:p>
            <a:pPr lvl="2" eaLnBrk="1" latinLnBrk="0" hangingPunct="1"/>
            <a:r>
              <a:rPr kumimoji="0" lang="es-ES" dirty="0"/>
              <a:t>Tercer nivel</a:t>
            </a:r>
          </a:p>
          <a:p>
            <a:pPr lvl="3" eaLnBrk="1" latinLnBrk="0" hangingPunct="1"/>
            <a:r>
              <a:rPr kumimoji="0" lang="es-ES" dirty="0"/>
              <a:t>Cuarto nivel</a:t>
            </a:r>
          </a:p>
          <a:p>
            <a:pPr lvl="4" eaLnBrk="1" latinLnBrk="0" hangingPunct="1"/>
            <a:r>
              <a:rPr kumimoji="0" lang="es-ES" dirty="0"/>
              <a:t>Quinto nivel</a:t>
            </a:r>
            <a:endParaRPr kumimoji="0" lang="en-US" dirty="0"/>
          </a:p>
        </p:txBody>
      </p:sp>
      <p:graphicFrame>
        <p:nvGraphicFramePr>
          <p:cNvPr id="14" name="13 Objeto" hidden="1"/>
          <p:cNvGraphicFramePr>
            <a:graphicFrameLocks noChangeAspect="1"/>
          </p:cNvGraphicFramePr>
          <p:nvPr userDrawn="1">
            <p:custDataLst>
              <p:tags r:id="rId14"/>
            </p:custDataLst>
            <p:extLst>
              <p:ext uri="{D42A27DB-BD31-4B8C-83A1-F6EECF244321}">
                <p14:modId xmlns:p14="http://schemas.microsoft.com/office/powerpoint/2010/main" val="1508060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3" name="Diapositiva de think-cell" r:id="rId16" imgW="270" imgH="270" progId="TCLayout.ActiveDocument.1">
                  <p:embed/>
                </p:oleObj>
              </mc:Choice>
              <mc:Fallback>
                <p:oleObj name="Diapositiva de think-cell" r:id="rId16" imgW="270" imgH="270" progId="TCLayout.ActiveDocument.1">
                  <p:embed/>
                  <p:pic>
                    <p:nvPicPr>
                      <p:cNvPr id="14" name="13 Objeto"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5" name="14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400" b="0" i="0" baseline="0" dirty="0">
              <a:latin typeface="Calibri"/>
              <a:ea typeface="+mj-ea"/>
              <a:cs typeface="+mj-cs"/>
              <a:sym typeface="Calibri"/>
            </a:endParaRPr>
          </a:p>
        </p:txBody>
      </p:sp>
      <p:sp>
        <p:nvSpPr>
          <p:cNvPr id="11" name="Date Placeholder 2">
            <a:extLst>
              <a:ext uri="{FF2B5EF4-FFF2-40B4-BE49-F238E27FC236}">
                <a16:creationId xmlns:a16="http://schemas.microsoft.com/office/drawing/2014/main" id="{D496C6DB-31E3-4A6D-A30B-029563A875C0}"/>
              </a:ext>
            </a:extLst>
          </p:cNvPr>
          <p:cNvSpPr>
            <a:spLocks noGrp="1"/>
          </p:cNvSpPr>
          <p:nvPr>
            <p:ph type="dt" sz="half" idx="2"/>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12" name="Slide Number Placeholder 4">
            <a:extLst>
              <a:ext uri="{FF2B5EF4-FFF2-40B4-BE49-F238E27FC236}">
                <a16:creationId xmlns:a16="http://schemas.microsoft.com/office/drawing/2014/main" id="{B732E884-1730-4B4C-835D-DDC6D803240B}"/>
              </a:ext>
            </a:extLst>
          </p:cNvPr>
          <p:cNvSpPr>
            <a:spLocks noGrp="1"/>
          </p:cNvSpPr>
          <p:nvPr>
            <p:ph type="sldNum" sz="quarter" idx="4"/>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rtl="0" eaLnBrk="1" latinLnBrk="0" hangingPunct="1">
        <a:spcBef>
          <a:spcPct val="0"/>
        </a:spcBef>
        <a:buNone/>
        <a:defRPr kumimoji="0" sz="4400" b="1" kern="1200">
          <a:ln>
            <a:noFill/>
          </a:ln>
          <a:solidFill>
            <a:srgbClr val="6A9FB6"/>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GB"/>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EBDB9-0B2A-4F6C-B2EE-AC075F232198}" type="datetimeFigureOut">
              <a:rPr lang="en-GB" smtClean="0"/>
              <a:t>21/07/2020</a:t>
            </a:fld>
            <a:endParaRPr lang="en-GB"/>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FDB65-8EE8-43B4-819A-94E02FC89E30}" type="slidenum">
              <a:rPr lang="en-GB" smtClean="0"/>
              <a:t>‹Nº›</a:t>
            </a:fld>
            <a:endParaRPr lang="en-GB"/>
          </a:p>
        </p:txBody>
      </p:sp>
    </p:spTree>
    <p:extLst>
      <p:ext uri="{BB962C8B-B14F-4D97-AF65-F5344CB8AC3E}">
        <p14:creationId xmlns:p14="http://schemas.microsoft.com/office/powerpoint/2010/main" val="228201108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10" Type="http://schemas.openxmlformats.org/officeDocument/2006/relationships/image" Target="../media/image5.jpeg"/><Relationship Id="rId4" Type="http://schemas.openxmlformats.org/officeDocument/2006/relationships/slideLayout" Target="../slideLayouts/slideLayout13.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7.xml"/><Relationship Id="rId7" Type="http://schemas.openxmlformats.org/officeDocument/2006/relationships/image" Target="../media/image49.pn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10" Type="http://schemas.openxmlformats.org/officeDocument/2006/relationships/image" Target="../media/image52.png"/><Relationship Id="rId4" Type="http://schemas.openxmlformats.org/officeDocument/2006/relationships/notesSlide" Target="../notesSlides/notesSlide5.xml"/><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7.xml"/><Relationship Id="rId7" Type="http://schemas.openxmlformats.org/officeDocument/2006/relationships/image" Target="../media/image53.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2.emf"/><Relationship Id="rId11" Type="http://schemas.openxmlformats.org/officeDocument/2006/relationships/image" Target="../media/image57.png"/><Relationship Id="rId5" Type="http://schemas.openxmlformats.org/officeDocument/2006/relationships/oleObject" Target="../embeddings/oleObject8.bin"/><Relationship Id="rId10" Type="http://schemas.openxmlformats.org/officeDocument/2006/relationships/image" Target="../media/image56.png"/><Relationship Id="rId4" Type="http://schemas.openxmlformats.org/officeDocument/2006/relationships/notesSlide" Target="../notesSlides/notesSlide6.xml"/><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7.xml"/><Relationship Id="rId7" Type="http://schemas.openxmlformats.org/officeDocument/2006/relationships/image" Target="../media/image58.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2.emf"/><Relationship Id="rId11" Type="http://schemas.openxmlformats.org/officeDocument/2006/relationships/image" Target="../media/image62.png"/><Relationship Id="rId5" Type="http://schemas.openxmlformats.org/officeDocument/2006/relationships/oleObject" Target="../embeddings/oleObject8.bin"/><Relationship Id="rId10" Type="http://schemas.openxmlformats.org/officeDocument/2006/relationships/image" Target="../media/image61.png"/><Relationship Id="rId4" Type="http://schemas.openxmlformats.org/officeDocument/2006/relationships/notesSlide" Target="../notesSlides/notesSlide7.xml"/><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emf"/><Relationship Id="rId5" Type="http://schemas.openxmlformats.org/officeDocument/2006/relationships/oleObject" Target="../embeddings/oleObject8.bin"/><Relationship Id="rId10" Type="http://schemas.openxmlformats.org/officeDocument/2006/relationships/image" Target="../media/image66.png"/><Relationship Id="rId4" Type="http://schemas.openxmlformats.org/officeDocument/2006/relationships/notesSlide" Target="../notesSlides/notesSlide8.xml"/><Relationship Id="rId9"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1.png"/><Relationship Id="rId3" Type="http://schemas.openxmlformats.org/officeDocument/2006/relationships/tags" Target="../tags/tag17.xml"/><Relationship Id="rId7" Type="http://schemas.openxmlformats.org/officeDocument/2006/relationships/image" Target="../media/image68.png"/><Relationship Id="rId12" Type="http://schemas.openxmlformats.org/officeDocument/2006/relationships/image" Target="../media/image70.png"/><Relationship Id="rId2" Type="http://schemas.openxmlformats.org/officeDocument/2006/relationships/tags" Target="../tags/tag16.xml"/><Relationship Id="rId16" Type="http://schemas.openxmlformats.org/officeDocument/2006/relationships/image" Target="../media/image74.png"/><Relationship Id="rId1" Type="http://schemas.openxmlformats.org/officeDocument/2006/relationships/vmlDrawing" Target="../drawings/vmlDrawing11.vml"/><Relationship Id="rId6" Type="http://schemas.openxmlformats.org/officeDocument/2006/relationships/image" Target="../media/image67.png"/><Relationship Id="rId11" Type="http://schemas.openxmlformats.org/officeDocument/2006/relationships/image" Target="../media/image3.png"/><Relationship Id="rId5" Type="http://schemas.openxmlformats.org/officeDocument/2006/relationships/notesSlide" Target="../notesSlides/notesSlide9.xml"/><Relationship Id="rId15" Type="http://schemas.openxmlformats.org/officeDocument/2006/relationships/image" Target="../media/image73.png"/><Relationship Id="rId10" Type="http://schemas.openxmlformats.org/officeDocument/2006/relationships/image" Target="../media/image2.emf"/><Relationship Id="rId4" Type="http://schemas.openxmlformats.org/officeDocument/2006/relationships/slideLayout" Target="../slideLayouts/slideLayout2.xml"/><Relationship Id="rId9" Type="http://schemas.openxmlformats.org/officeDocument/2006/relationships/oleObject" Target="../embeddings/oleObject9.bin"/><Relationship Id="rId14"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78.png"/><Relationship Id="rId3" Type="http://schemas.openxmlformats.org/officeDocument/2006/relationships/tags" Target="../tags/tag19.xml"/><Relationship Id="rId7" Type="http://schemas.openxmlformats.org/officeDocument/2006/relationships/image" Target="../media/image76.png"/><Relationship Id="rId12" Type="http://schemas.openxmlformats.org/officeDocument/2006/relationships/image" Target="../media/image70.png"/><Relationship Id="rId2" Type="http://schemas.openxmlformats.org/officeDocument/2006/relationships/tags" Target="../tags/tag18.xml"/><Relationship Id="rId1" Type="http://schemas.openxmlformats.org/officeDocument/2006/relationships/vmlDrawing" Target="../drawings/vmlDrawing12.vml"/><Relationship Id="rId6" Type="http://schemas.openxmlformats.org/officeDocument/2006/relationships/image" Target="../media/image75.png"/><Relationship Id="rId11" Type="http://schemas.openxmlformats.org/officeDocument/2006/relationships/image" Target="../media/image3.png"/><Relationship Id="rId5" Type="http://schemas.openxmlformats.org/officeDocument/2006/relationships/notesSlide" Target="../notesSlides/notesSlide10.xml"/><Relationship Id="rId15" Type="http://schemas.openxmlformats.org/officeDocument/2006/relationships/image" Target="../media/image79.png"/><Relationship Id="rId10" Type="http://schemas.openxmlformats.org/officeDocument/2006/relationships/image" Target="../media/image77.png"/><Relationship Id="rId4" Type="http://schemas.openxmlformats.org/officeDocument/2006/relationships/slideLayout" Target="../slideLayouts/slideLayout2.xml"/><Relationship Id="rId9" Type="http://schemas.openxmlformats.org/officeDocument/2006/relationships/image" Target="../media/image2.emf"/><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vmlDrawing" Target="../drawings/vmlDrawing13.vml"/><Relationship Id="rId6" Type="http://schemas.openxmlformats.org/officeDocument/2006/relationships/oleObject" Target="../embeddings/oleObject11.bin"/><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xml"/><Relationship Id="rId7" Type="http://schemas.openxmlformats.org/officeDocument/2006/relationships/image" Target="../media/image2.emf"/><Relationship Id="rId2" Type="http://schemas.openxmlformats.org/officeDocument/2006/relationships/tags" Target="../tags/tag22.xml"/><Relationship Id="rId1" Type="http://schemas.openxmlformats.org/officeDocument/2006/relationships/vmlDrawing" Target="../drawings/vmlDrawing14.vml"/><Relationship Id="rId6" Type="http://schemas.openxmlformats.org/officeDocument/2006/relationships/oleObject" Target="../embeddings/oleObject12.bin"/><Relationship Id="rId5" Type="http://schemas.openxmlformats.org/officeDocument/2006/relationships/notesSlide" Target="../notesSlides/notesSlide12.xml"/><Relationship Id="rId4" Type="http://schemas.openxmlformats.org/officeDocument/2006/relationships/slideLayout" Target="../slideLayouts/slideLayout13.xml"/><Relationship Id="rId9"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tags" Target="../tags/tag8.xml"/><Relationship Id="rId7" Type="http://schemas.openxmlformats.org/officeDocument/2006/relationships/image" Target="../media/image2.emf"/><Relationship Id="rId12" Type="http://schemas.openxmlformats.org/officeDocument/2006/relationships/image" Target="../media/image12.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11.png"/><Relationship Id="rId5" Type="http://schemas.openxmlformats.org/officeDocument/2006/relationships/notesSlide" Target="../notesSlides/notesSlide2.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tags" Target="../tags/tag10.xml"/><Relationship Id="rId7" Type="http://schemas.openxmlformats.org/officeDocument/2006/relationships/image" Target="../media/image2.emf"/><Relationship Id="rId12" Type="http://schemas.openxmlformats.org/officeDocument/2006/relationships/image" Target="../media/image18.png"/><Relationship Id="rId2" Type="http://schemas.openxmlformats.org/officeDocument/2006/relationships/tags" Target="../tags/tag9.xml"/><Relationship Id="rId16" Type="http://schemas.openxmlformats.org/officeDocument/2006/relationships/image" Target="../media/image22.png"/><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17.png"/><Relationship Id="rId5" Type="http://schemas.openxmlformats.org/officeDocument/2006/relationships/notesSlide" Target="../notesSlides/notesSlide3.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slideLayout" Target="../slideLayouts/slideLayout7.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emf"/><Relationship Id="rId11" Type="http://schemas.openxmlformats.org/officeDocument/2006/relationships/image" Target="../media/image45.png"/><Relationship Id="rId5" Type="http://schemas.openxmlformats.org/officeDocument/2006/relationships/oleObject" Target="../embeddings/oleObject6.bin"/><Relationship Id="rId10" Type="http://schemas.openxmlformats.org/officeDocument/2006/relationships/image" Target="../media/image44.png"/><Relationship Id="rId4" Type="http://schemas.openxmlformats.org/officeDocument/2006/relationships/notesSlide" Target="../notesSlides/notesSlide4.xml"/><Relationship Id="rId9" Type="http://schemas.openxmlformats.org/officeDocument/2006/relationships/image" Target="../media/image43.pn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54106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49"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5000" b="1" dirty="0">
              <a:latin typeface="Calibri"/>
              <a:ea typeface="+mj-ea"/>
              <a:cs typeface="+mj-cs"/>
              <a:sym typeface="Calibri"/>
            </a:endParaRPr>
          </a:p>
        </p:txBody>
      </p:sp>
      <p:sp>
        <p:nvSpPr>
          <p:cNvPr id="12" name="1 Título"/>
          <p:cNvSpPr txBox="1">
            <a:spLocks/>
          </p:cNvSpPr>
          <p:nvPr/>
        </p:nvSpPr>
        <p:spPr>
          <a:xfrm>
            <a:off x="2123728" y="332656"/>
            <a:ext cx="6768752" cy="1828800"/>
          </a:xfrm>
          <a:prstGeom prst="rect">
            <a:avLst/>
          </a:prstGeom>
        </p:spPr>
        <p:txBody>
          <a:bodyPr vert="horz" lIns="91440" tIns="45720" rIns="91440" bIns="45720" rtlCol="0" anchor="ctr">
            <a:normAutofit fontScale="92500" lnSpcReduction="20000"/>
            <a:scene3d>
              <a:camera prst="orthographicFront"/>
              <a:lightRig rig="freezing" dir="t">
                <a:rot lat="0" lon="0" rev="5640000"/>
              </a:lightRig>
            </a:scene3d>
            <a:sp3d prstMaterial="flat">
              <a:contourClr>
                <a:schemeClr val="tx2"/>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s-ES_tradnl" sz="6000" dirty="0">
                <a:ln>
                  <a:solidFill>
                    <a:srgbClr val="76B6D6"/>
                  </a:solidFill>
                </a:ln>
                <a:solidFill>
                  <a:srgbClr val="76B6D6"/>
                </a:solidFill>
                <a:latin typeface="Calibri" panose="020F0502020204030204" pitchFamily="34" charset="0"/>
                <a:cs typeface="Calibri" panose="020F0502020204030204" pitchFamily="34" charset="0"/>
              </a:rPr>
              <a:t>Calidad del aire en la Comunidad de Madrid </a:t>
            </a:r>
            <a:endParaRPr lang="es-ES" sz="6000" dirty="0">
              <a:ln>
                <a:solidFill>
                  <a:srgbClr val="76B6D6"/>
                </a:solidFill>
              </a:ln>
              <a:solidFill>
                <a:srgbClr val="76B6D6"/>
              </a:solidFill>
              <a:latin typeface="Calibri" panose="020F0502020204030204" pitchFamily="34" charset="0"/>
              <a:cs typeface="Calibri" panose="020F0502020204030204" pitchFamily="34" charset="0"/>
            </a:endParaRPr>
          </a:p>
        </p:txBody>
      </p:sp>
      <p:sp>
        <p:nvSpPr>
          <p:cNvPr id="13" name="2 Subtítulo"/>
          <p:cNvSpPr txBox="1">
            <a:spLocks/>
          </p:cNvSpPr>
          <p:nvPr/>
        </p:nvSpPr>
        <p:spPr>
          <a:xfrm>
            <a:off x="2486663" y="3140968"/>
            <a:ext cx="1901034" cy="24495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1600" b="1" dirty="0">
                <a:latin typeface="Calibri" panose="020F0502020204030204" pitchFamily="34" charset="0"/>
                <a:cs typeface="Calibri" panose="020F0502020204030204" pitchFamily="34" charset="0"/>
              </a:rPr>
              <a:t>Grupo 7</a:t>
            </a:r>
            <a:endParaRPr lang="es-ES" sz="1600" b="1"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Alfonso </a:t>
            </a:r>
            <a:r>
              <a:rPr lang="es-ES_tradnl" sz="1600" dirty="0" err="1">
                <a:latin typeface="Calibri" panose="020F0502020204030204" pitchFamily="34" charset="0"/>
                <a:cs typeface="Calibri" panose="020F0502020204030204" pitchFamily="34" charset="0"/>
              </a:rPr>
              <a:t>Gallardo</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Raúl Hervás</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Carmen Reina</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Walter Ronceros</a:t>
            </a:r>
            <a:endParaRPr lang="es-ES" sz="1600" dirty="0">
              <a:latin typeface="Calibri" panose="020F0502020204030204" pitchFamily="34" charset="0"/>
              <a:cs typeface="Calibri" panose="020F0502020204030204" pitchFamily="34" charset="0"/>
            </a:endParaRPr>
          </a:p>
          <a:p>
            <a:pPr marL="0" indent="0">
              <a:buNone/>
            </a:pPr>
            <a:r>
              <a:rPr lang="es-ES_tradnl" sz="1600" dirty="0">
                <a:latin typeface="Calibri" panose="020F0502020204030204" pitchFamily="34" charset="0"/>
                <a:cs typeface="Calibri" panose="020F0502020204030204" pitchFamily="34" charset="0"/>
              </a:rPr>
              <a:t>Susana Vara</a:t>
            </a:r>
            <a:endParaRPr lang="es-ES" sz="1600" dirty="0">
              <a:latin typeface="Calibri" panose="020F0502020204030204" pitchFamily="34" charset="0"/>
              <a:cs typeface="Calibri" panose="020F0502020204030204" pitchFamily="34" charset="0"/>
            </a:endParaRPr>
          </a:p>
        </p:txBody>
      </p:sp>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14"/>
          <p:cNvPicPr>
            <a:picLocks noChangeAspect="1"/>
          </p:cNvPicPr>
          <p:nvPr/>
        </p:nvPicPr>
        <p:blipFill rotWithShape="1">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l="19517"/>
          <a:stretch/>
        </p:blipFill>
        <p:spPr>
          <a:xfrm>
            <a:off x="-36512" y="662978"/>
            <a:ext cx="2078568" cy="5157192"/>
          </a:xfrm>
          <a:prstGeom prst="rect">
            <a:avLst/>
          </a:prstGeom>
          <a:noFill/>
          <a:ln>
            <a:noFill/>
          </a:ln>
        </p:spPr>
      </p:pic>
      <p:cxnSp>
        <p:nvCxnSpPr>
          <p:cNvPr id="16" name="Conector recto 15"/>
          <p:cNvCxnSpPr/>
          <p:nvPr/>
        </p:nvCxnSpPr>
        <p:spPr>
          <a:xfrm>
            <a:off x="2267744" y="2060848"/>
            <a:ext cx="25576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37321" y="2666184"/>
            <a:ext cx="4506679" cy="2995064"/>
          </a:xfrm>
          <a:prstGeom prst="rect">
            <a:avLst/>
          </a:prstGeom>
        </p:spPr>
      </p:pic>
    </p:spTree>
    <p:extLst>
      <p:ext uri="{BB962C8B-B14F-4D97-AF65-F5344CB8AC3E}">
        <p14:creationId xmlns:p14="http://schemas.microsoft.com/office/powerpoint/2010/main" val="1936871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8832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46"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Preparación de los datos</a:t>
            </a:r>
            <a:endParaRPr lang="es-ES" sz="3200" dirty="0">
              <a:solidFill>
                <a:srgbClr val="76B6D6"/>
              </a:solidFill>
            </a:endParaRPr>
          </a:p>
        </p:txBody>
      </p:sp>
      <p:sp>
        <p:nvSpPr>
          <p:cNvPr id="8" name="2 Marcador de contenido"/>
          <p:cNvSpPr txBox="1">
            <a:spLocks/>
          </p:cNvSpPr>
          <p:nvPr/>
        </p:nvSpPr>
        <p:spPr>
          <a:xfrm>
            <a:off x="143453" y="868385"/>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datos para el modelado, normalización de las variables y del índice de calidad de aire ( ICA) que será nuestra variable a predecir. Observamos los datos atípicos y la matriz de correlaciones</a:t>
            </a:r>
          </a:p>
        </p:txBody>
      </p:sp>
      <p:pic>
        <p:nvPicPr>
          <p:cNvPr id="17" name="16 Imagen"/>
          <p:cNvPicPr/>
          <p:nvPr/>
        </p:nvPicPr>
        <p:blipFill>
          <a:blip r:embed="rId7"/>
          <a:stretch>
            <a:fillRect/>
          </a:stretch>
        </p:blipFill>
        <p:spPr>
          <a:xfrm>
            <a:off x="323528" y="1399805"/>
            <a:ext cx="2664296" cy="1381123"/>
          </a:xfrm>
          <a:prstGeom prst="rect">
            <a:avLst/>
          </a:prstGeom>
        </p:spPr>
      </p:pic>
      <p:pic>
        <p:nvPicPr>
          <p:cNvPr id="18" name="17 Imagen"/>
          <p:cNvPicPr/>
          <p:nvPr/>
        </p:nvPicPr>
        <p:blipFill>
          <a:blip r:embed="rId8"/>
          <a:stretch>
            <a:fillRect/>
          </a:stretch>
        </p:blipFill>
        <p:spPr>
          <a:xfrm>
            <a:off x="3491880" y="1399805"/>
            <a:ext cx="2448272" cy="1523827"/>
          </a:xfrm>
          <a:prstGeom prst="rect">
            <a:avLst/>
          </a:prstGeom>
        </p:spPr>
      </p:pic>
      <p:pic>
        <p:nvPicPr>
          <p:cNvPr id="19" name="18 Imagen"/>
          <p:cNvPicPr/>
          <p:nvPr/>
        </p:nvPicPr>
        <p:blipFill>
          <a:blip r:embed="rId9"/>
          <a:stretch>
            <a:fillRect/>
          </a:stretch>
        </p:blipFill>
        <p:spPr>
          <a:xfrm>
            <a:off x="6172150" y="1329109"/>
            <a:ext cx="1712218" cy="1592993"/>
          </a:xfrm>
          <a:prstGeom prst="rect">
            <a:avLst/>
          </a:prstGeom>
        </p:spPr>
      </p:pic>
      <p:sp>
        <p:nvSpPr>
          <p:cNvPr id="23" name="2 Marcador de contenido"/>
          <p:cNvSpPr txBox="1">
            <a:spLocks/>
          </p:cNvSpPr>
          <p:nvPr/>
        </p:nvSpPr>
        <p:spPr>
          <a:xfrm>
            <a:off x="103483" y="2996952"/>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Preparamos el </a:t>
            </a:r>
            <a:r>
              <a:rPr lang="es-ES_tradnl" sz="1200" dirty="0" err="1">
                <a:latin typeface="+mj-lt"/>
              </a:rPr>
              <a:t>dataframe</a:t>
            </a:r>
            <a:r>
              <a:rPr lang="es-ES_tradnl" sz="1200" dirty="0">
                <a:latin typeface="+mj-lt"/>
              </a:rPr>
              <a:t> para estudiar con los algoritmos:</a:t>
            </a:r>
          </a:p>
        </p:txBody>
      </p:sp>
      <p:sp>
        <p:nvSpPr>
          <p:cNvPr id="27" name="2 Marcador de contenido"/>
          <p:cNvSpPr txBox="1">
            <a:spLocks/>
          </p:cNvSpPr>
          <p:nvPr/>
        </p:nvSpPr>
        <p:spPr>
          <a:xfrm>
            <a:off x="323528" y="3501008"/>
            <a:ext cx="4057531"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Creamos el Índice de calidad del aire binario (0/1) para aplicar los modelos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8" name="27 Imagen"/>
          <p:cNvPicPr/>
          <p:nvPr/>
        </p:nvPicPr>
        <p:blipFill>
          <a:blip r:embed="rId10"/>
          <a:stretch>
            <a:fillRect/>
          </a:stretch>
        </p:blipFill>
        <p:spPr>
          <a:xfrm>
            <a:off x="2444244" y="3738880"/>
            <a:ext cx="5396230" cy="2573655"/>
          </a:xfrm>
          <a:prstGeom prst="rect">
            <a:avLst/>
          </a:prstGeom>
        </p:spPr>
      </p:pic>
      <p:cxnSp>
        <p:nvCxnSpPr>
          <p:cNvPr id="11" name="Conector recto 10"/>
          <p:cNvCxnSpPr>
            <a:cxnSpLocks/>
          </p:cNvCxnSpPr>
          <p:nvPr/>
        </p:nvCxnSpPr>
        <p:spPr>
          <a:xfrm>
            <a:off x="2339752" y="692696"/>
            <a:ext cx="2431933"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3"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726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70"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Calibri" panose="020F0502020204030204" pitchFamily="34" charset="0"/>
                <a:cs typeface="Calibri" panose="020F0502020204030204" pitchFamily="34" charset="0"/>
              </a:rPr>
              <a:t>Modelado. Algoritmos</a:t>
            </a:r>
            <a:endParaRPr lang="es-ES" sz="3200" dirty="0">
              <a:solidFill>
                <a:srgbClr val="76B6D6"/>
              </a:solidFill>
              <a:latin typeface="Calibri" panose="020F0502020204030204" pitchFamily="34" charset="0"/>
              <a:cs typeface="Calibri" panose="020F0502020204030204" pitchFamily="34" charset="0"/>
            </a:endParaRPr>
          </a:p>
        </p:txBody>
      </p:sp>
      <p:sp>
        <p:nvSpPr>
          <p:cNvPr id="8" name="2 Marcador de contenido"/>
          <p:cNvSpPr txBox="1">
            <a:spLocks/>
          </p:cNvSpPr>
          <p:nvPr/>
        </p:nvSpPr>
        <p:spPr>
          <a:xfrm>
            <a:off x="155360" y="828568"/>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Calibri" panose="020F0502020204030204" pitchFamily="34" charset="0"/>
                <a:cs typeface="Calibri" panose="020F0502020204030204" pitchFamily="34" charset="0"/>
              </a:rPr>
              <a:t>K-NN</a:t>
            </a:r>
          </a:p>
        </p:txBody>
      </p:sp>
      <p:sp>
        <p:nvSpPr>
          <p:cNvPr id="11" name="2 Marcador de contenido"/>
          <p:cNvSpPr txBox="1">
            <a:spLocks/>
          </p:cNvSpPr>
          <p:nvPr/>
        </p:nvSpPr>
        <p:spPr>
          <a:xfrm>
            <a:off x="140452" y="2423897"/>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Calibri" panose="020F0502020204030204" pitchFamily="34" charset="0"/>
                <a:cs typeface="Calibri" panose="020F0502020204030204" pitchFamily="34" charset="0"/>
              </a:rPr>
              <a:t>Regresión logística</a:t>
            </a:r>
          </a:p>
        </p:txBody>
      </p:sp>
      <p:sp>
        <p:nvSpPr>
          <p:cNvPr id="12" name="2 Marcador de contenido"/>
          <p:cNvSpPr txBox="1">
            <a:spLocks/>
          </p:cNvSpPr>
          <p:nvPr/>
        </p:nvSpPr>
        <p:spPr>
          <a:xfrm>
            <a:off x="140452" y="4532528"/>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AdaBoost</a:t>
            </a:r>
            <a:endParaRPr lang="es-ES" sz="1200" dirty="0">
              <a:latin typeface="Calibri" panose="020F0502020204030204" pitchFamily="34" charset="0"/>
              <a:cs typeface="Calibri" panose="020F0502020204030204" pitchFamily="34" charset="0"/>
            </a:endParaRPr>
          </a:p>
          <a:p>
            <a:pPr marL="109728" indent="0">
              <a:buClr>
                <a:schemeClr val="accent2">
                  <a:lumMod val="75000"/>
                </a:schemeClr>
              </a:buClr>
              <a:buNone/>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6840015" y="110583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GradientBoosting</a:t>
            </a:r>
            <a:r>
              <a:rPr lang="es-ES_tradnl" sz="1200" b="1" dirty="0">
                <a:latin typeface="Calibri" panose="020F0502020204030204" pitchFamily="34" charset="0"/>
                <a:cs typeface="Calibri" panose="020F0502020204030204" pitchFamily="34" charset="0"/>
              </a:rPr>
              <a:t> 	 </a:t>
            </a:r>
            <a:endParaRPr lang="es-ES" sz="1200" b="1" dirty="0">
              <a:latin typeface="Calibri" panose="020F0502020204030204" pitchFamily="34" charset="0"/>
              <a:cs typeface="Calibri" panose="020F0502020204030204" pitchFamily="34" charset="0"/>
            </a:endParaRPr>
          </a:p>
        </p:txBody>
      </p:sp>
      <p:sp>
        <p:nvSpPr>
          <p:cNvPr id="14" name="2 Marcador de contenido"/>
          <p:cNvSpPr txBox="1">
            <a:spLocks/>
          </p:cNvSpPr>
          <p:nvPr/>
        </p:nvSpPr>
        <p:spPr>
          <a:xfrm>
            <a:off x="6840015" y="288113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Calibri" panose="020F0502020204030204" pitchFamily="34" charset="0"/>
                <a:cs typeface="Calibri" panose="020F0502020204030204" pitchFamily="34" charset="0"/>
              </a:rPr>
              <a:t>RandomForest</a:t>
            </a:r>
            <a:endParaRPr lang="es-ES" sz="1200" dirty="0">
              <a:latin typeface="Calibri" panose="020F0502020204030204" pitchFamily="34" charset="0"/>
              <a:cs typeface="Calibri" panose="020F0502020204030204" pitchFamily="34" charset="0"/>
            </a:endParaRPr>
          </a:p>
        </p:txBody>
      </p:sp>
      <p:pic>
        <p:nvPicPr>
          <p:cNvPr id="16" name="15 Imagen"/>
          <p:cNvPicPr/>
          <p:nvPr/>
        </p:nvPicPr>
        <p:blipFill>
          <a:blip r:embed="rId7"/>
          <a:stretch>
            <a:fillRect/>
          </a:stretch>
        </p:blipFill>
        <p:spPr>
          <a:xfrm>
            <a:off x="302525" y="1185599"/>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a16="http://schemas.microsoft.com/office/drawing/2014/main" id="{2EBF5084-8DAC-4D06-8729-83468B26E7E5}"/>
              </a:ext>
            </a:extLst>
          </p:cNvPr>
          <p:cNvSpPr/>
          <p:nvPr/>
        </p:nvSpPr>
        <p:spPr>
          <a:xfrm>
            <a:off x="4193377" y="4599130"/>
            <a:ext cx="4877556" cy="1946687"/>
          </a:xfrm>
          <a:prstGeom prst="rect">
            <a:avLst/>
          </a:prstGeom>
        </p:spPr>
        <p:txBody>
          <a:bodyPr wrap="square">
            <a:spAutoFit/>
          </a:bodyPr>
          <a:lstStyle/>
          <a:p>
            <a:r>
              <a:rPr lang="es-ES_tradnl" sz="1100" dirty="0"/>
              <a:t>Los resultados con 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5" name="Conector recto 14"/>
          <p:cNvCxnSpPr>
            <a:cxnSpLocks/>
          </p:cNvCxnSpPr>
          <p:nvPr/>
        </p:nvCxnSpPr>
        <p:spPr>
          <a:xfrm>
            <a:off x="827584" y="620688"/>
            <a:ext cx="1296144"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5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71"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5" name="Conector recto 14"/>
          <p:cNvCxnSpPr>
            <a:cxnSpLocks/>
          </p:cNvCxnSpPr>
          <p:nvPr/>
        </p:nvCxnSpPr>
        <p:spPr>
          <a:xfrm>
            <a:off x="1763688" y="621491"/>
            <a:ext cx="18002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64451D88-D288-4BC1-8CC8-7D5D5EA9004D}"/>
              </a:ext>
            </a:extLst>
          </p:cNvPr>
          <p:cNvPicPr>
            <a:picLocks noChangeAspect="1"/>
          </p:cNvPicPr>
          <p:nvPr/>
        </p:nvPicPr>
        <p:blipFill rotWithShape="1">
          <a:blip r:embed="rId7"/>
          <a:srcRect l="31246" t="36350" r="35956" b="53150"/>
          <a:stretch/>
        </p:blipFill>
        <p:spPr>
          <a:xfrm>
            <a:off x="302907" y="1740318"/>
            <a:ext cx="3765405" cy="936104"/>
          </a:xfrm>
          <a:prstGeom prst="rect">
            <a:avLst/>
          </a:prstGeom>
        </p:spPr>
      </p:pic>
      <p:sp>
        <p:nvSpPr>
          <p:cNvPr id="17" name="2 Marcador de contenido">
            <a:extLst>
              <a:ext uri="{FF2B5EF4-FFF2-40B4-BE49-F238E27FC236}">
                <a16:creationId xmlns:a16="http://schemas.microsoft.com/office/drawing/2014/main" id="{201D50B2-3B9A-424D-AC58-D3CED73DBC35}"/>
              </a:ext>
            </a:extLst>
          </p:cNvPr>
          <p:cNvSpPr txBox="1">
            <a:spLocks/>
          </p:cNvSpPr>
          <p:nvPr/>
        </p:nvSpPr>
        <p:spPr>
          <a:xfrm>
            <a:off x="332021" y="835108"/>
            <a:ext cx="222546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MATRIZ DE CONFUSIÓN</a:t>
            </a:r>
          </a:p>
        </p:txBody>
      </p:sp>
      <p:pic>
        <p:nvPicPr>
          <p:cNvPr id="18" name="Imagen 17">
            <a:extLst>
              <a:ext uri="{FF2B5EF4-FFF2-40B4-BE49-F238E27FC236}">
                <a16:creationId xmlns:a16="http://schemas.microsoft.com/office/drawing/2014/main" id="{6AA293F3-D363-487A-9180-3E2A574CD3EC}"/>
              </a:ext>
            </a:extLst>
          </p:cNvPr>
          <p:cNvPicPr>
            <a:picLocks noChangeAspect="1"/>
          </p:cNvPicPr>
          <p:nvPr/>
        </p:nvPicPr>
        <p:blipFill rotWithShape="1">
          <a:blip r:embed="rId7"/>
          <a:srcRect l="30802" t="48550" r="30243" b="44100"/>
          <a:stretch/>
        </p:blipFill>
        <p:spPr>
          <a:xfrm>
            <a:off x="4067944" y="1705205"/>
            <a:ext cx="4914622" cy="720079"/>
          </a:xfrm>
          <a:prstGeom prst="rect">
            <a:avLst/>
          </a:prstGeom>
        </p:spPr>
      </p:pic>
      <p:pic>
        <p:nvPicPr>
          <p:cNvPr id="6" name="Imagen 5">
            <a:extLst>
              <a:ext uri="{FF2B5EF4-FFF2-40B4-BE49-F238E27FC236}">
                <a16:creationId xmlns:a16="http://schemas.microsoft.com/office/drawing/2014/main" id="{BE2EA17E-84ED-4F7E-AAEF-3ACE45CA5C63}"/>
              </a:ext>
            </a:extLst>
          </p:cNvPr>
          <p:cNvPicPr>
            <a:picLocks noChangeAspect="1"/>
          </p:cNvPicPr>
          <p:nvPr/>
        </p:nvPicPr>
        <p:blipFill rotWithShape="1">
          <a:blip r:embed="rId8"/>
          <a:srcRect l="32324" t="48950" r="35553" b="24800"/>
          <a:stretch/>
        </p:blipFill>
        <p:spPr>
          <a:xfrm>
            <a:off x="332021" y="4653136"/>
            <a:ext cx="3127353" cy="1984545"/>
          </a:xfrm>
          <a:prstGeom prst="rect">
            <a:avLst/>
          </a:prstGeom>
        </p:spPr>
      </p:pic>
      <p:pic>
        <p:nvPicPr>
          <p:cNvPr id="9" name="Imagen 8">
            <a:extLst>
              <a:ext uri="{FF2B5EF4-FFF2-40B4-BE49-F238E27FC236}">
                <a16:creationId xmlns:a16="http://schemas.microsoft.com/office/drawing/2014/main" id="{C9C1A809-9E70-4DF7-9054-6D16A3B8B1EB}"/>
              </a:ext>
            </a:extLst>
          </p:cNvPr>
          <p:cNvPicPr>
            <a:picLocks noChangeAspect="1"/>
          </p:cNvPicPr>
          <p:nvPr/>
        </p:nvPicPr>
        <p:blipFill rotWithShape="1">
          <a:blip r:embed="rId9"/>
          <a:srcRect l="27985" t="31048" r="1659" b="59450"/>
          <a:stretch/>
        </p:blipFill>
        <p:spPr>
          <a:xfrm>
            <a:off x="395536" y="2744924"/>
            <a:ext cx="7896521" cy="828092"/>
          </a:xfrm>
          <a:prstGeom prst="rect">
            <a:avLst/>
          </a:prstGeom>
        </p:spPr>
      </p:pic>
      <p:sp>
        <p:nvSpPr>
          <p:cNvPr id="10" name="Rectángulo 9">
            <a:extLst>
              <a:ext uri="{FF2B5EF4-FFF2-40B4-BE49-F238E27FC236}">
                <a16:creationId xmlns:a16="http://schemas.microsoft.com/office/drawing/2014/main" id="{2F674472-E32E-48DC-9C1D-E90CBBA33086}"/>
              </a:ext>
            </a:extLst>
          </p:cNvPr>
          <p:cNvSpPr/>
          <p:nvPr/>
        </p:nvSpPr>
        <p:spPr>
          <a:xfrm>
            <a:off x="275448" y="1242153"/>
            <a:ext cx="8184983" cy="461665"/>
          </a:xfrm>
          <a:prstGeom prst="rect">
            <a:avLst/>
          </a:prstGeom>
        </p:spPr>
        <p:txBody>
          <a:bodyPr wrap="square">
            <a:spAutoFit/>
          </a:bodyPr>
          <a:lstStyle/>
          <a:p>
            <a:r>
              <a:rPr lang="es-ES" sz="1200" dirty="0">
                <a:solidFill>
                  <a:srgbClr val="212121"/>
                </a:solidFill>
                <a:latin typeface="+mj-lt"/>
              </a:rPr>
              <a:t>La Matriz de Confusión es una de las métricas más intuitivas y sencillas que se utiliza para encontrar la precisión y exactitud del modelo.</a:t>
            </a:r>
            <a:endParaRPr lang="es-ES" sz="1200" dirty="0">
              <a:latin typeface="+mj-lt"/>
            </a:endParaRPr>
          </a:p>
        </p:txBody>
      </p:sp>
      <p:pic>
        <p:nvPicPr>
          <p:cNvPr id="23" name="Imagen 22">
            <a:extLst>
              <a:ext uri="{FF2B5EF4-FFF2-40B4-BE49-F238E27FC236}">
                <a16:creationId xmlns:a16="http://schemas.microsoft.com/office/drawing/2014/main" id="{9745C471-9F86-4138-89C0-30E871DD3CCB}"/>
              </a:ext>
            </a:extLst>
          </p:cNvPr>
          <p:cNvPicPr>
            <a:picLocks noChangeAspect="1"/>
          </p:cNvPicPr>
          <p:nvPr/>
        </p:nvPicPr>
        <p:blipFill rotWithShape="1">
          <a:blip r:embed="rId10"/>
          <a:srcRect l="31247" t="39478" r="7875" b="44749"/>
          <a:stretch/>
        </p:blipFill>
        <p:spPr>
          <a:xfrm>
            <a:off x="3608193" y="3351039"/>
            <a:ext cx="5376241" cy="1081678"/>
          </a:xfrm>
          <a:prstGeom prst="rect">
            <a:avLst/>
          </a:prstGeom>
        </p:spPr>
      </p:pic>
      <p:pic>
        <p:nvPicPr>
          <p:cNvPr id="25" name="Imagen 24">
            <a:extLst>
              <a:ext uri="{FF2B5EF4-FFF2-40B4-BE49-F238E27FC236}">
                <a16:creationId xmlns:a16="http://schemas.microsoft.com/office/drawing/2014/main" id="{645C6490-562A-4ED8-BF09-1A1B166C595E}"/>
              </a:ext>
            </a:extLst>
          </p:cNvPr>
          <p:cNvPicPr>
            <a:picLocks noChangeAspect="1"/>
          </p:cNvPicPr>
          <p:nvPr/>
        </p:nvPicPr>
        <p:blipFill rotWithShape="1">
          <a:blip r:embed="rId11"/>
          <a:srcRect l="28800" t="35365" r="34507" b="40550"/>
          <a:stretch/>
        </p:blipFill>
        <p:spPr>
          <a:xfrm>
            <a:off x="4797062" y="4469452"/>
            <a:ext cx="3663369" cy="1761907"/>
          </a:xfrm>
          <a:prstGeom prst="rect">
            <a:avLst/>
          </a:prstGeom>
        </p:spPr>
      </p:pic>
      <p:sp>
        <p:nvSpPr>
          <p:cNvPr id="16" name="1 Título">
            <a:extLst>
              <a:ext uri="{FF2B5EF4-FFF2-40B4-BE49-F238E27FC236}">
                <a16:creationId xmlns:a16="http://schemas.microsoft.com/office/drawing/2014/main" id="{C46A6748-8CB2-43E3-98AF-225046BF8003}"/>
              </a:ext>
            </a:extLst>
          </p:cNvPr>
          <p:cNvSpPr txBox="1">
            <a:spLocks/>
          </p:cNvSpPr>
          <p:nvPr/>
        </p:nvSpPr>
        <p:spPr>
          <a:xfrm>
            <a:off x="162000" y="16200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Modelado. Métricas</a:t>
            </a:r>
            <a:endParaRPr lang="es-ES" sz="3200" dirty="0">
              <a:solidFill>
                <a:srgbClr val="76B6D6"/>
              </a:solidFill>
            </a:endParaRPr>
          </a:p>
        </p:txBody>
      </p:sp>
    </p:spTree>
    <p:extLst>
      <p:ext uri="{BB962C8B-B14F-4D97-AF65-F5344CB8AC3E}">
        <p14:creationId xmlns:p14="http://schemas.microsoft.com/office/powerpoint/2010/main" val="96487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94"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5" name="Conector recto 14"/>
          <p:cNvCxnSpPr>
            <a:cxnSpLocks/>
          </p:cNvCxnSpPr>
          <p:nvPr/>
        </p:nvCxnSpPr>
        <p:spPr>
          <a:xfrm>
            <a:off x="615536" y="678395"/>
            <a:ext cx="2952328"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
        <p:nvSpPr>
          <p:cNvPr id="17" name="2 Marcador de contenido">
            <a:extLst>
              <a:ext uri="{FF2B5EF4-FFF2-40B4-BE49-F238E27FC236}">
                <a16:creationId xmlns:a16="http://schemas.microsoft.com/office/drawing/2014/main" id="{201D50B2-3B9A-424D-AC58-D3CED73DBC35}"/>
              </a:ext>
            </a:extLst>
          </p:cNvPr>
          <p:cNvSpPr txBox="1">
            <a:spLocks/>
          </p:cNvSpPr>
          <p:nvPr/>
        </p:nvSpPr>
        <p:spPr>
          <a:xfrm>
            <a:off x="323528" y="839853"/>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CURVA ROC</a:t>
            </a:r>
          </a:p>
        </p:txBody>
      </p:sp>
      <p:sp>
        <p:nvSpPr>
          <p:cNvPr id="3" name="Rectángulo 2">
            <a:extLst>
              <a:ext uri="{FF2B5EF4-FFF2-40B4-BE49-F238E27FC236}">
                <a16:creationId xmlns:a16="http://schemas.microsoft.com/office/drawing/2014/main" id="{AAF12C51-1DA4-4C1F-BE08-B9FC0B3D9598}"/>
              </a:ext>
            </a:extLst>
          </p:cNvPr>
          <p:cNvSpPr/>
          <p:nvPr/>
        </p:nvSpPr>
        <p:spPr>
          <a:xfrm>
            <a:off x="251520" y="1376407"/>
            <a:ext cx="8712968" cy="276999"/>
          </a:xfrm>
          <a:prstGeom prst="rect">
            <a:avLst/>
          </a:prstGeom>
        </p:spPr>
        <p:txBody>
          <a:bodyPr wrap="square">
            <a:spAutoFit/>
          </a:bodyPr>
          <a:lstStyle/>
          <a:p>
            <a:r>
              <a:rPr lang="es-ES" sz="1200" dirty="0">
                <a:solidFill>
                  <a:srgbClr val="212121"/>
                </a:solidFill>
                <a:latin typeface="+mj-lt"/>
              </a:rPr>
              <a:t>La curva AUC-ROC es la métrica de selección de modelo para el problema de clasificación de dos clases múltiples.</a:t>
            </a:r>
            <a:endParaRPr lang="es-ES" sz="1200" dirty="0">
              <a:latin typeface="+mj-lt"/>
            </a:endParaRPr>
          </a:p>
        </p:txBody>
      </p:sp>
      <p:pic>
        <p:nvPicPr>
          <p:cNvPr id="5" name="Imagen 4">
            <a:extLst>
              <a:ext uri="{FF2B5EF4-FFF2-40B4-BE49-F238E27FC236}">
                <a16:creationId xmlns:a16="http://schemas.microsoft.com/office/drawing/2014/main" id="{0D6346F5-133B-42AF-A8B3-FA4BC0B451C9}"/>
              </a:ext>
            </a:extLst>
          </p:cNvPr>
          <p:cNvPicPr>
            <a:picLocks noChangeAspect="1"/>
          </p:cNvPicPr>
          <p:nvPr/>
        </p:nvPicPr>
        <p:blipFill rotWithShape="1">
          <a:blip r:embed="rId7"/>
          <a:srcRect l="31246" t="37400" r="23908" b="43700"/>
          <a:stretch/>
        </p:blipFill>
        <p:spPr>
          <a:xfrm>
            <a:off x="402315" y="1916832"/>
            <a:ext cx="3960440" cy="1296144"/>
          </a:xfrm>
          <a:prstGeom prst="rect">
            <a:avLst/>
          </a:prstGeom>
        </p:spPr>
      </p:pic>
      <p:pic>
        <p:nvPicPr>
          <p:cNvPr id="8" name="Imagen 7">
            <a:extLst>
              <a:ext uri="{FF2B5EF4-FFF2-40B4-BE49-F238E27FC236}">
                <a16:creationId xmlns:a16="http://schemas.microsoft.com/office/drawing/2014/main" id="{10E1B637-E522-42AA-8C7C-6462220388C2}"/>
              </a:ext>
            </a:extLst>
          </p:cNvPr>
          <p:cNvPicPr>
            <a:picLocks noChangeAspect="1"/>
          </p:cNvPicPr>
          <p:nvPr/>
        </p:nvPicPr>
        <p:blipFill rotWithShape="1">
          <a:blip r:embed="rId8"/>
          <a:srcRect l="31246" t="38450" r="27169" b="55250"/>
          <a:stretch/>
        </p:blipFill>
        <p:spPr>
          <a:xfrm>
            <a:off x="425218" y="3452852"/>
            <a:ext cx="4447370" cy="523220"/>
          </a:xfrm>
          <a:prstGeom prst="rect">
            <a:avLst/>
          </a:prstGeom>
        </p:spPr>
      </p:pic>
      <p:pic>
        <p:nvPicPr>
          <p:cNvPr id="16" name="Imagen 15">
            <a:extLst>
              <a:ext uri="{FF2B5EF4-FFF2-40B4-BE49-F238E27FC236}">
                <a16:creationId xmlns:a16="http://schemas.microsoft.com/office/drawing/2014/main" id="{D95DF049-98AE-48A9-97D0-D5E2F1C1B284}"/>
              </a:ext>
            </a:extLst>
          </p:cNvPr>
          <p:cNvPicPr>
            <a:picLocks noChangeAspect="1"/>
          </p:cNvPicPr>
          <p:nvPr/>
        </p:nvPicPr>
        <p:blipFill rotWithShape="1">
          <a:blip r:embed="rId8"/>
          <a:srcRect l="29063" t="45960" r="18929" b="39300"/>
          <a:stretch/>
        </p:blipFill>
        <p:spPr>
          <a:xfrm>
            <a:off x="397469" y="4077072"/>
            <a:ext cx="4142848" cy="911800"/>
          </a:xfrm>
          <a:prstGeom prst="rect">
            <a:avLst/>
          </a:prstGeom>
        </p:spPr>
      </p:pic>
      <p:pic>
        <p:nvPicPr>
          <p:cNvPr id="11" name="Imagen 10">
            <a:extLst>
              <a:ext uri="{FF2B5EF4-FFF2-40B4-BE49-F238E27FC236}">
                <a16:creationId xmlns:a16="http://schemas.microsoft.com/office/drawing/2014/main" id="{DD9680C9-0AB6-4143-BDBF-A53299D3AC3D}"/>
              </a:ext>
            </a:extLst>
          </p:cNvPr>
          <p:cNvPicPr>
            <a:picLocks noChangeAspect="1"/>
          </p:cNvPicPr>
          <p:nvPr/>
        </p:nvPicPr>
        <p:blipFill rotWithShape="1">
          <a:blip r:embed="rId9"/>
          <a:srcRect l="31247" t="31751" r="20646" b="62948"/>
          <a:stretch/>
        </p:blipFill>
        <p:spPr>
          <a:xfrm>
            <a:off x="4493213" y="1916832"/>
            <a:ext cx="4248472" cy="363546"/>
          </a:xfrm>
          <a:prstGeom prst="rect">
            <a:avLst/>
          </a:prstGeom>
        </p:spPr>
      </p:pic>
      <p:pic>
        <p:nvPicPr>
          <p:cNvPr id="12" name="Imagen 11">
            <a:extLst>
              <a:ext uri="{FF2B5EF4-FFF2-40B4-BE49-F238E27FC236}">
                <a16:creationId xmlns:a16="http://schemas.microsoft.com/office/drawing/2014/main" id="{37F047FE-FB08-44E6-A041-F5ABE402BEB7}"/>
              </a:ext>
            </a:extLst>
          </p:cNvPr>
          <p:cNvPicPr>
            <a:picLocks noChangeAspect="1"/>
          </p:cNvPicPr>
          <p:nvPr/>
        </p:nvPicPr>
        <p:blipFill rotWithShape="1">
          <a:blip r:embed="rId9"/>
          <a:srcRect l="31246" t="39500" r="43477" b="55952"/>
          <a:stretch/>
        </p:blipFill>
        <p:spPr>
          <a:xfrm>
            <a:off x="4552761" y="2571551"/>
            <a:ext cx="2755544" cy="384998"/>
          </a:xfrm>
          <a:prstGeom prst="rect">
            <a:avLst/>
          </a:prstGeom>
        </p:spPr>
      </p:pic>
      <p:pic>
        <p:nvPicPr>
          <p:cNvPr id="13" name="Imagen 12">
            <a:extLst>
              <a:ext uri="{FF2B5EF4-FFF2-40B4-BE49-F238E27FC236}">
                <a16:creationId xmlns:a16="http://schemas.microsoft.com/office/drawing/2014/main" id="{E5474A96-233A-4D0A-A02F-77CA37F2068C}"/>
              </a:ext>
            </a:extLst>
          </p:cNvPr>
          <p:cNvPicPr>
            <a:picLocks noChangeAspect="1"/>
          </p:cNvPicPr>
          <p:nvPr/>
        </p:nvPicPr>
        <p:blipFill rotWithShape="1">
          <a:blip r:embed="rId10"/>
          <a:srcRect l="27985" t="44750" r="33692" b="25850"/>
          <a:stretch/>
        </p:blipFill>
        <p:spPr>
          <a:xfrm>
            <a:off x="4677652" y="3247722"/>
            <a:ext cx="4123481" cy="2456542"/>
          </a:xfrm>
          <a:prstGeom prst="rect">
            <a:avLst/>
          </a:prstGeom>
        </p:spPr>
      </p:pic>
      <p:sp>
        <p:nvSpPr>
          <p:cNvPr id="14" name="1 Título">
            <a:extLst>
              <a:ext uri="{FF2B5EF4-FFF2-40B4-BE49-F238E27FC236}">
                <a16:creationId xmlns:a16="http://schemas.microsoft.com/office/drawing/2014/main" id="{F115ED00-95A6-43D8-9D7B-3FF58A04C5AC}"/>
              </a:ext>
            </a:extLst>
          </p:cNvPr>
          <p:cNvSpPr txBox="1">
            <a:spLocks/>
          </p:cNvSpPr>
          <p:nvPr/>
        </p:nvSpPr>
        <p:spPr>
          <a:xfrm>
            <a:off x="162000" y="162000"/>
            <a:ext cx="7017065"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Evaluación Modelos</a:t>
            </a:r>
            <a:endParaRPr lang="es-ES" sz="3200" dirty="0">
              <a:solidFill>
                <a:srgbClr val="76B6D6"/>
              </a:solidFill>
            </a:endParaRPr>
          </a:p>
        </p:txBody>
      </p:sp>
    </p:spTree>
    <p:extLst>
      <p:ext uri="{BB962C8B-B14F-4D97-AF65-F5344CB8AC3E}">
        <p14:creationId xmlns:p14="http://schemas.microsoft.com/office/powerpoint/2010/main" val="2452085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A PARCIAL Ozono.png"/>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rot="2041927">
            <a:off x="-973431" y="2754686"/>
            <a:ext cx="2404330" cy="2276872"/>
          </a:xfrm>
          <a:prstGeom prst="rect">
            <a:avLst/>
          </a:prstGeom>
        </p:spPr>
      </p:pic>
      <p:pic>
        <p:nvPicPr>
          <p:cNvPr id="17" name="Imagen 16" descr="ICA PARCIAL Monóxido de carbono.png"/>
          <p:cNvPicPr>
            <a:picLocks noChangeAspect="1"/>
          </p:cNvPicPr>
          <p:nvPr/>
        </p:nvPicPr>
        <p:blipFill>
          <a:blip r:embed="rId7" cstate="print">
            <a:alphaModFix amt="30000"/>
            <a:extLst>
              <a:ext uri="{28A0092B-C50C-407E-A947-70E740481C1C}">
                <a14:useLocalDpi xmlns:a14="http://schemas.microsoft.com/office/drawing/2010/main" val="0"/>
              </a:ext>
            </a:extLst>
          </a:blip>
          <a:stretch>
            <a:fillRect/>
          </a:stretch>
        </p:blipFill>
        <p:spPr>
          <a:xfrm rot="18000850">
            <a:off x="3298593" y="3259141"/>
            <a:ext cx="1462439" cy="2060848"/>
          </a:xfrm>
          <a:prstGeom prst="rect">
            <a:avLst/>
          </a:prstGeom>
        </p:spPr>
      </p:pic>
      <p:pic>
        <p:nvPicPr>
          <p:cNvPr id="6" name="Imagen 5" descr="Heatmap_Estaciones.png"/>
          <p:cNvPicPr>
            <a:picLocks noChangeAspect="1"/>
          </p:cNvPicPr>
          <p:nvPr/>
        </p:nvPicPr>
        <p:blipFill>
          <a:blip r:embed="rId8" cstate="print">
            <a:alphaModFix amt="20000"/>
            <a:extLst>
              <a:ext uri="{28A0092B-C50C-407E-A947-70E740481C1C}">
                <a14:useLocalDpi xmlns:a14="http://schemas.microsoft.com/office/drawing/2010/main" val="0"/>
              </a:ext>
            </a:extLst>
          </a:blip>
          <a:stretch>
            <a:fillRect/>
          </a:stretch>
        </p:blipFill>
        <p:spPr>
          <a:xfrm rot="20650572">
            <a:off x="902345" y="922581"/>
            <a:ext cx="2664296" cy="2608401"/>
          </a:xfrm>
          <a:prstGeom prst="rect">
            <a:avLst/>
          </a:prstGeom>
        </p:spPr>
      </p:pic>
      <p:graphicFrame>
        <p:nvGraphicFramePr>
          <p:cNvPr id="4" name="3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86" name="Diapositiva de think-cell" r:id="rId9" imgW="270" imgH="270" progId="TCLayout.ActiveDocument.1">
                  <p:embed/>
                </p:oleObj>
              </mc:Choice>
              <mc:Fallback>
                <p:oleObj name="Diapositiva de think-cell" r:id="rId9" imgW="270" imgH="270" progId="TCLayout.ActiveDocument.1">
                  <p:embed/>
                  <p:pic>
                    <p:nvPicPr>
                      <p:cNvPr id="4" name="3 Objeto"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1789" y="135334"/>
            <a:ext cx="1792833" cy="3563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80570" y="162880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Gráfica por </a:t>
            </a:r>
            <a:r>
              <a:rPr lang="es-ES_tradnl" sz="1100" dirty="0" err="1">
                <a:latin typeface="+mj-lt"/>
                <a:cs typeface="Calibri" panose="020F0502020204030204" pitchFamily="34" charset="0"/>
              </a:rPr>
              <a:t>TAGs</a:t>
            </a:r>
            <a:r>
              <a:rPr lang="es-ES_tradnl" sz="1100" dirty="0">
                <a:latin typeface="+mj-lt"/>
                <a:cs typeface="Calibri" panose="020F0502020204030204" pitchFamily="34" charset="0"/>
              </a:rPr>
              <a:t> sobre </a:t>
            </a:r>
            <a:r>
              <a:rPr lang="es-ES_tradnl" sz="1100" dirty="0" err="1">
                <a:latin typeface="+mj-lt"/>
                <a:cs typeface="Calibri" panose="020F0502020204030204" pitchFamily="34" charset="0"/>
              </a:rPr>
              <a:t>ICAs</a:t>
            </a:r>
            <a:r>
              <a:rPr lang="es-ES_tradnl" sz="1100" dirty="0">
                <a:latin typeface="+mj-lt"/>
                <a:cs typeface="Calibri" panose="020F0502020204030204" pitchFamily="34" charset="0"/>
              </a:rPr>
              <a:t> parciales.</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Agrupación por magnitudes</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Valores </a:t>
            </a:r>
            <a:r>
              <a:rPr lang="es-ES_tradnl" sz="900" dirty="0" err="1">
                <a:latin typeface="+mj-lt"/>
                <a:cs typeface="Calibri" panose="020F0502020204030204" pitchFamily="34" charset="0"/>
              </a:rPr>
              <a:t>ICAs</a:t>
            </a:r>
            <a:r>
              <a:rPr lang="es-ES_tradnl" sz="900" dirty="0">
                <a:latin typeface="+mj-lt"/>
                <a:cs typeface="Calibri" panose="020F0502020204030204" pitchFamily="34" charset="0"/>
              </a:rPr>
              <a:t> parciales más repetidos</a:t>
            </a:r>
          </a:p>
        </p:txBody>
      </p:sp>
      <p:pic>
        <p:nvPicPr>
          <p:cNvPr id="12292"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 name="Imagen 2" descr="Real.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53768" y="908721"/>
            <a:ext cx="4586173" cy="2664295"/>
          </a:xfrm>
          <a:prstGeom prst="rect">
            <a:avLst/>
          </a:prstGeom>
        </p:spPr>
      </p:pic>
      <p:sp>
        <p:nvSpPr>
          <p:cNvPr id="21" name="2 Marcador de contenido"/>
          <p:cNvSpPr txBox="1">
            <a:spLocks/>
          </p:cNvSpPr>
          <p:nvPr/>
        </p:nvSpPr>
        <p:spPr>
          <a:xfrm>
            <a:off x="80570" y="45091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Gráfica </a:t>
            </a:r>
            <a:r>
              <a:rPr lang="es-ES_tradnl" sz="1100" dirty="0" err="1">
                <a:latin typeface="+mj-lt"/>
                <a:cs typeface="Calibri" panose="020F0502020204030204" pitchFamily="34" charset="0"/>
              </a:rPr>
              <a:t>geolocalizada</a:t>
            </a:r>
            <a:r>
              <a:rPr lang="es-ES_tradnl" sz="1100" dirty="0">
                <a:latin typeface="+mj-lt"/>
                <a:cs typeface="Calibri" panose="020F0502020204030204" pitchFamily="34" charset="0"/>
              </a:rPr>
              <a:t> por estación.</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Agrupación por estación</a:t>
            </a:r>
          </a:p>
          <a:p>
            <a:pPr lvl="1">
              <a:buClr>
                <a:srgbClr val="76B6D6"/>
              </a:buClr>
              <a:buFont typeface="Wingdings" panose="05000000000000000000" pitchFamily="2" charset="2"/>
              <a:buChar char="q"/>
            </a:pPr>
            <a:r>
              <a:rPr lang="es-ES_tradnl" sz="900" dirty="0">
                <a:latin typeface="+mj-lt"/>
                <a:cs typeface="Calibri" panose="020F0502020204030204" pitchFamily="34" charset="0"/>
              </a:rPr>
              <a:t>- Nº de mediciones realizadas en 5 meses</a:t>
            </a:r>
          </a:p>
        </p:txBody>
      </p:sp>
      <p:pic>
        <p:nvPicPr>
          <p:cNvPr id="7" name="Imagen 6" descr="Mediciones por estación.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67944" y="3645024"/>
            <a:ext cx="4469738" cy="2753276"/>
          </a:xfrm>
          <a:prstGeom prst="rect">
            <a:avLst/>
          </a:prstGeom>
        </p:spPr>
      </p:pic>
      <p:sp>
        <p:nvSpPr>
          <p:cNvPr id="25" name="12 Flecha derecha"/>
          <p:cNvSpPr/>
          <p:nvPr/>
        </p:nvSpPr>
        <p:spPr>
          <a:xfrm>
            <a:off x="3131840" y="1916832"/>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12 Flecha derecha"/>
          <p:cNvSpPr/>
          <p:nvPr/>
        </p:nvSpPr>
        <p:spPr>
          <a:xfrm>
            <a:off x="3131840" y="4725144"/>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CA PARCIAL Dióxido de nitrógeno.png"/>
          <p:cNvPicPr>
            <a:picLocks noChangeAspect="1"/>
          </p:cNvPicPr>
          <p:nvPr/>
        </p:nvPicPr>
        <p:blipFill>
          <a:blip r:embed="rId16" cstate="print">
            <a:alphaModFix amt="20000"/>
            <a:extLst>
              <a:ext uri="{28A0092B-C50C-407E-A947-70E740481C1C}">
                <a14:useLocalDpi xmlns:a14="http://schemas.microsoft.com/office/drawing/2010/main" val="0"/>
              </a:ext>
            </a:extLst>
          </a:blip>
          <a:stretch>
            <a:fillRect/>
          </a:stretch>
        </p:blipFill>
        <p:spPr>
          <a:xfrm rot="2153922">
            <a:off x="853055" y="5521331"/>
            <a:ext cx="1403648" cy="2015259"/>
          </a:xfrm>
          <a:prstGeom prst="rect">
            <a:avLst/>
          </a:prstGeom>
        </p:spPr>
      </p:pic>
      <p:sp>
        <p:nvSpPr>
          <p:cNvPr id="22" name="1 Título">
            <a:extLst>
              <a:ext uri="{FF2B5EF4-FFF2-40B4-BE49-F238E27FC236}">
                <a16:creationId xmlns:a16="http://schemas.microsoft.com/office/drawing/2014/main" id="{C10C6EAC-F306-4E67-8337-EDB7F0F7E696}"/>
              </a:ext>
            </a:extLst>
          </p:cNvPr>
          <p:cNvSpPr txBox="1">
            <a:spLocks/>
          </p:cNvSpPr>
          <p:nvPr/>
        </p:nvSpPr>
        <p:spPr>
          <a:xfrm>
            <a:off x="162000" y="162000"/>
            <a:ext cx="8883918" cy="504056"/>
          </a:xfrm>
          <a:prstGeom prst="rect">
            <a:avLst/>
          </a:prstGeom>
        </p:spPr>
        <p:txBody>
          <a:bodyPr vert="horz" lIns="0" rIns="0" bIns="0" anchor="ctr">
            <a:noAutofit/>
          </a:bodyPr>
          <a:lstStyle>
            <a:lvl1pPr algn="l" rtl="0" eaLnBrk="1" latinLnBrk="0" hangingPunct="1">
              <a:spcBef>
                <a:spcPct val="0"/>
              </a:spcBef>
              <a:buNone/>
              <a:defRPr kumimoji="0" sz="4400" b="1" kern="1200">
                <a:ln>
                  <a:noFill/>
                </a:ln>
                <a:solidFill>
                  <a:srgbClr val="6A9FB6"/>
                </a:solidFill>
                <a:effectLst/>
                <a:latin typeface="Avenir Next LT Pro" panose="020B0504020202020204" pitchFamily="34" charset="0"/>
                <a:ea typeface="+mj-ea"/>
                <a:cs typeface="+mj-cs"/>
              </a:defRPr>
            </a:lvl1pPr>
          </a:lstStyle>
          <a:p>
            <a:r>
              <a:rPr lang="es-ES_tradnl" sz="3200" b="0" dirty="0">
                <a:solidFill>
                  <a:srgbClr val="76B6D6"/>
                </a:solidFill>
                <a:latin typeface="+mj-lt"/>
              </a:rPr>
              <a:t>Visualización</a:t>
            </a:r>
            <a:endParaRPr lang="es-ES" sz="3200" b="0" dirty="0">
              <a:solidFill>
                <a:srgbClr val="76B6D6"/>
              </a:solidFill>
              <a:latin typeface="+mj-lt"/>
            </a:endParaRPr>
          </a:p>
        </p:txBody>
      </p:sp>
      <p:cxnSp>
        <p:nvCxnSpPr>
          <p:cNvPr id="23" name="Conector recto 22">
            <a:extLst>
              <a:ext uri="{FF2B5EF4-FFF2-40B4-BE49-F238E27FC236}">
                <a16:creationId xmlns:a16="http://schemas.microsoft.com/office/drawing/2014/main" id="{2B7693A9-ECB6-4F21-AAB8-89A8F7E0F457}"/>
              </a:ext>
            </a:extLst>
          </p:cNvPr>
          <p:cNvCxnSpPr/>
          <p:nvPr/>
        </p:nvCxnSpPr>
        <p:spPr>
          <a:xfrm>
            <a:off x="683568" y="673526"/>
            <a:ext cx="1656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35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5" grpId="0" animBg="1"/>
      <p:bldP spid="26"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2020-07-19 a las 13.04.10.png"/>
          <p:cNvPicPr>
            <a:picLocks noChangeAspect="1"/>
          </p:cNvPicPr>
          <p:nvPr/>
        </p:nvPicPr>
        <p:blipFill>
          <a:blip r:embed="rId6">
            <a:alphaModFix amt="10000"/>
            <a:extLst>
              <a:ext uri="{28A0092B-C50C-407E-A947-70E740481C1C}">
                <a14:useLocalDpi xmlns:a14="http://schemas.microsoft.com/office/drawing/2010/main" val="0"/>
              </a:ext>
            </a:extLst>
          </a:blip>
          <a:stretch>
            <a:fillRect/>
          </a:stretch>
        </p:blipFill>
        <p:spPr>
          <a:xfrm rot="657099">
            <a:off x="59802" y="1483698"/>
            <a:ext cx="9144000" cy="612804"/>
          </a:xfrm>
          <a:prstGeom prst="rect">
            <a:avLst/>
          </a:prstGeom>
        </p:spPr>
      </p:pic>
      <p:pic>
        <p:nvPicPr>
          <p:cNvPr id="3" name="Imagen 2" descr="Captura de pantalla 2020-07-19 a las 13.12.43.png"/>
          <p:cNvPicPr>
            <a:picLocks noChangeAspect="1"/>
          </p:cNvPicPr>
          <p:nvPr/>
        </p:nvPicPr>
        <p:blipFill>
          <a:blip r:embed="rId7">
            <a:alphaModFix amt="10000"/>
            <a:extLst>
              <a:ext uri="{28A0092B-C50C-407E-A947-70E740481C1C}">
                <a14:useLocalDpi xmlns:a14="http://schemas.microsoft.com/office/drawing/2010/main" val="0"/>
              </a:ext>
            </a:extLst>
          </a:blip>
          <a:stretch>
            <a:fillRect/>
          </a:stretch>
        </p:blipFill>
        <p:spPr>
          <a:xfrm rot="20333736">
            <a:off x="6499" y="3124473"/>
            <a:ext cx="9144000" cy="2342233"/>
          </a:xfrm>
          <a:prstGeom prst="rect">
            <a:avLst/>
          </a:prstGeom>
        </p:spPr>
      </p:pic>
      <p:graphicFrame>
        <p:nvGraphicFramePr>
          <p:cNvPr id="4" name="3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6" name="Diapositiva de think-cell" r:id="rId8" imgW="270" imgH="270" progId="TCLayout.ActiveDocument.1">
                  <p:embed/>
                </p:oleObj>
              </mc:Choice>
              <mc:Fallback>
                <p:oleObj name="Diapositiva de think-cell" r:id="rId8" imgW="270" imgH="270" progId="TCLayout.ActiveDocument.1">
                  <p:embed/>
                  <p:pic>
                    <p:nvPicPr>
                      <p:cNvPr id="4" name="3 Objeto"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12" name="11 Imagen" descr="Macintosh HD:Users:walterroncerosnavajo:Desktop:Captura de pantalla 2020-07-19 a las 13.00.46.png"/>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1268760"/>
            <a:ext cx="3407161" cy="1733099"/>
          </a:xfrm>
          <a:prstGeom prst="rect">
            <a:avLst/>
          </a:prstGeom>
          <a:noFill/>
          <a:ln>
            <a:noFill/>
          </a:ln>
        </p:spPr>
      </p:pic>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240" y="133404"/>
            <a:ext cx="1792833" cy="3563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0" y="9087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mj-lt"/>
                <a:cs typeface="Calibri" panose="020F0502020204030204" pitchFamily="34" charset="0"/>
              </a:rPr>
              <a:t>Entorno de visualización preparado con ELK apoyándonos en </a:t>
            </a:r>
            <a:r>
              <a:rPr lang="es-ES_tradnl" sz="1100" dirty="0" err="1">
                <a:latin typeface="+mj-lt"/>
                <a:cs typeface="Calibri" panose="020F0502020204030204" pitchFamily="34" charset="0"/>
              </a:rPr>
              <a:t>Dockers</a:t>
            </a:r>
            <a:r>
              <a:rPr lang="es-ES_tradnl" sz="1100" dirty="0">
                <a:latin typeface="+mj-lt"/>
                <a:cs typeface="Calibri" panose="020F0502020204030204" pitchFamily="34" charset="0"/>
              </a:rPr>
              <a:t>.</a:t>
            </a:r>
          </a:p>
        </p:txBody>
      </p:sp>
      <p:sp>
        <p:nvSpPr>
          <p:cNvPr id="11" name="2 Marcador de contenido"/>
          <p:cNvSpPr txBox="1">
            <a:spLocks/>
          </p:cNvSpPr>
          <p:nvPr/>
        </p:nvSpPr>
        <p:spPr>
          <a:xfrm>
            <a:off x="755576" y="1340768"/>
            <a:ext cx="3312368" cy="18002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60000"/>
                  <a:lumOff val="40000"/>
                </a:schemeClr>
              </a:buClr>
              <a:buFont typeface="Wingdings" panose="05000000000000000000" pitchFamily="2" charset="2"/>
              <a:buChar char="ü"/>
            </a:pPr>
            <a:r>
              <a:rPr lang="es-ES_tradnl" sz="1100" dirty="0">
                <a:latin typeface="+mj-lt"/>
              </a:rPr>
              <a:t>Instalación de </a:t>
            </a:r>
            <a:r>
              <a:rPr lang="es-ES_tradnl" sz="1100" dirty="0" err="1">
                <a:latin typeface="+mj-lt"/>
              </a:rPr>
              <a:t>Docker</a:t>
            </a:r>
            <a:r>
              <a:rPr lang="es-ES_tradnl" sz="1100" dirty="0">
                <a:latin typeface="+mj-lt"/>
              </a:rPr>
              <a:t> Desktop</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Descarga de contenedor </a:t>
            </a:r>
            <a:r>
              <a:rPr lang="es-ES_tradnl" sz="1100" dirty="0" err="1">
                <a:latin typeface="+mj-lt"/>
              </a:rPr>
              <a:t>sebp</a:t>
            </a:r>
            <a:r>
              <a:rPr lang="es-ES_tradnl" sz="1100" dirty="0">
                <a:latin typeface="+mj-lt"/>
              </a:rPr>
              <a:t>/</a:t>
            </a:r>
            <a:r>
              <a:rPr lang="es-ES_tradnl" sz="1100" dirty="0" err="1">
                <a:latin typeface="+mj-lt"/>
              </a:rPr>
              <a:t>elk</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Arrancar el contender donde se levanta distintos puertos para </a:t>
            </a:r>
            <a:r>
              <a:rPr lang="es-ES_tradnl" sz="1100" dirty="0" err="1">
                <a:latin typeface="+mj-lt"/>
              </a:rPr>
              <a:t>Elastic</a:t>
            </a:r>
            <a:r>
              <a:rPr lang="es-ES_tradnl" sz="1100" dirty="0">
                <a:latin typeface="+mj-lt"/>
              </a:rPr>
              <a:t>, </a:t>
            </a:r>
            <a:r>
              <a:rPr lang="es-ES_tradnl" sz="1100" dirty="0" err="1">
                <a:latin typeface="+mj-lt"/>
              </a:rPr>
              <a:t>Logstash</a:t>
            </a:r>
            <a:r>
              <a:rPr lang="es-ES_tradnl" sz="1100" dirty="0">
                <a:latin typeface="+mj-lt"/>
              </a:rPr>
              <a:t> y </a:t>
            </a:r>
            <a:r>
              <a:rPr lang="es-ES_tradnl" sz="1100" dirty="0" err="1">
                <a:latin typeface="+mj-lt"/>
              </a:rPr>
              <a:t>Kibana</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Copiar </a:t>
            </a:r>
            <a:r>
              <a:rPr lang="es-ES_tradnl" sz="1100" dirty="0" err="1">
                <a:latin typeface="+mj-lt"/>
              </a:rPr>
              <a:t>dataset</a:t>
            </a:r>
            <a:r>
              <a:rPr lang="es-ES_tradnl" sz="1100" dirty="0">
                <a:latin typeface="+mj-lt"/>
              </a:rPr>
              <a:t> al contenedor para procesarlo con </a:t>
            </a:r>
            <a:r>
              <a:rPr lang="es-ES_tradnl" sz="1100" dirty="0" err="1">
                <a:latin typeface="+mj-lt"/>
              </a:rPr>
              <a:t>Logstash</a:t>
            </a:r>
            <a:endParaRPr lang="es-ES" sz="1100" dirty="0">
              <a:latin typeface="+mj-lt"/>
            </a:endParaRPr>
          </a:p>
          <a:p>
            <a:pPr lvl="0">
              <a:buClr>
                <a:schemeClr val="accent2">
                  <a:lumMod val="60000"/>
                  <a:lumOff val="40000"/>
                </a:schemeClr>
              </a:buClr>
              <a:buFont typeface="Wingdings" panose="05000000000000000000" pitchFamily="2" charset="2"/>
              <a:buChar char="ü"/>
            </a:pPr>
            <a:r>
              <a:rPr lang="es-ES_tradnl" sz="1100" dirty="0">
                <a:latin typeface="+mj-lt"/>
              </a:rPr>
              <a:t>Crear </a:t>
            </a:r>
            <a:r>
              <a:rPr lang="es-ES_tradnl" sz="1100" dirty="0" err="1">
                <a:latin typeface="+mj-lt"/>
              </a:rPr>
              <a:t>config</a:t>
            </a:r>
            <a:r>
              <a:rPr lang="es-ES_tradnl" sz="1100" dirty="0">
                <a:latin typeface="+mj-lt"/>
              </a:rPr>
              <a:t> para </a:t>
            </a:r>
            <a:r>
              <a:rPr lang="es-ES_tradnl" sz="1100" dirty="0" err="1">
                <a:latin typeface="+mj-lt"/>
              </a:rPr>
              <a:t>Logstash</a:t>
            </a:r>
            <a:r>
              <a:rPr lang="es-ES_tradnl" sz="1100" dirty="0">
                <a:latin typeface="+mj-lt"/>
              </a:rPr>
              <a:t> para su carga posterior en </a:t>
            </a:r>
            <a:r>
              <a:rPr lang="es-ES_tradnl" sz="1100" dirty="0" err="1">
                <a:latin typeface="+mj-lt"/>
              </a:rPr>
              <a:t>ElasticSearch</a:t>
            </a:r>
            <a:endParaRPr lang="es-ES" sz="1100" dirty="0">
              <a:latin typeface="+mj-lt"/>
            </a:endParaRPr>
          </a:p>
        </p:txBody>
      </p:sp>
      <p:sp>
        <p:nvSpPr>
          <p:cNvPr id="14" name="2 Marcador de contenido"/>
          <p:cNvSpPr txBox="1">
            <a:spLocks/>
          </p:cNvSpPr>
          <p:nvPr/>
        </p:nvSpPr>
        <p:spPr>
          <a:xfrm>
            <a:off x="179512" y="3429000"/>
            <a:ext cx="3312368"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latin typeface="+mj-lt"/>
              </a:rPr>
              <a:t>En la UI de </a:t>
            </a:r>
            <a:r>
              <a:rPr lang="es-ES_tradnl" sz="1100" dirty="0" err="1">
                <a:latin typeface="+mj-lt"/>
              </a:rPr>
              <a:t>ElasticSearch</a:t>
            </a:r>
            <a:r>
              <a:rPr lang="es-ES_tradnl" sz="1100" dirty="0">
                <a:latin typeface="+mj-lt"/>
              </a:rPr>
              <a:t> levantada, se </a:t>
            </a:r>
            <a:r>
              <a:rPr lang="es-ES_tradnl" sz="1100" dirty="0" err="1">
                <a:latin typeface="+mj-lt"/>
              </a:rPr>
              <a:t>creción</a:t>
            </a:r>
            <a:r>
              <a:rPr lang="es-ES_tradnl" sz="1100" dirty="0">
                <a:latin typeface="+mj-lt"/>
              </a:rPr>
              <a:t> un </a:t>
            </a:r>
            <a:r>
              <a:rPr lang="es-ES_tradnl" sz="1100" dirty="0" err="1">
                <a:latin typeface="+mj-lt"/>
              </a:rPr>
              <a:t>mapping</a:t>
            </a:r>
            <a:r>
              <a:rPr lang="es-ES_tradnl" sz="1100" dirty="0">
                <a:latin typeface="+mj-lt"/>
              </a:rPr>
              <a:t> para el tipo de dato </a:t>
            </a:r>
            <a:r>
              <a:rPr lang="es-ES_tradnl" sz="1100" b="1" dirty="0" err="1">
                <a:latin typeface="+mj-lt"/>
              </a:rPr>
              <a:t>geo_point</a:t>
            </a:r>
            <a:endParaRPr lang="es-ES" sz="1100" dirty="0">
              <a:latin typeface="+mj-lt"/>
            </a:endParaRPr>
          </a:p>
        </p:txBody>
      </p:sp>
      <p:pic>
        <p:nvPicPr>
          <p:cNvPr id="15" name="14 Imagen" descr="Macintosh HD:Users:walterroncerosnavajo:Desktop:Captura de pantalla 2020-07-19 a las 13.00.35.png"/>
          <p:cNvPicPr/>
          <p:nvPr/>
        </p:nvPicPr>
        <p:blipFill>
          <a:blip r:embed="rId13">
            <a:extLst>
              <a:ext uri="{28A0092B-C50C-407E-A947-70E740481C1C}">
                <a14:useLocalDpi xmlns:a14="http://schemas.microsoft.com/office/drawing/2010/main" val="0"/>
              </a:ext>
            </a:extLst>
          </a:blip>
          <a:srcRect/>
          <a:stretch>
            <a:fillRect/>
          </a:stretch>
        </p:blipFill>
        <p:spPr bwMode="auto">
          <a:xfrm>
            <a:off x="4139952" y="3284984"/>
            <a:ext cx="1656184" cy="856114"/>
          </a:xfrm>
          <a:prstGeom prst="rect">
            <a:avLst/>
          </a:prstGeom>
          <a:noFill/>
          <a:ln>
            <a:noFill/>
          </a:ln>
        </p:spPr>
      </p:pic>
      <p:pic>
        <p:nvPicPr>
          <p:cNvPr id="12292"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12 Flecha derecha"/>
          <p:cNvSpPr/>
          <p:nvPr/>
        </p:nvSpPr>
        <p:spPr>
          <a:xfrm>
            <a:off x="3851920" y="2636912"/>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Flecha derecha"/>
          <p:cNvSpPr/>
          <p:nvPr/>
        </p:nvSpPr>
        <p:spPr>
          <a:xfrm flipV="1">
            <a:off x="3347864" y="3717031"/>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2 Marcador de contenido"/>
          <p:cNvSpPr txBox="1">
            <a:spLocks/>
          </p:cNvSpPr>
          <p:nvPr/>
        </p:nvSpPr>
        <p:spPr>
          <a:xfrm>
            <a:off x="179512" y="4437112"/>
            <a:ext cx="3605411"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100" dirty="0">
                <a:latin typeface="+mj-lt"/>
              </a:rPr>
              <a:t>Ejecutamos </a:t>
            </a:r>
            <a:r>
              <a:rPr lang="es-ES_tradnl" sz="1100" dirty="0" err="1">
                <a:latin typeface="+mj-lt"/>
              </a:rPr>
              <a:t>logstash</a:t>
            </a:r>
            <a:r>
              <a:rPr lang="es-ES_tradnl" sz="1100" dirty="0">
                <a:latin typeface="+mj-lt"/>
              </a:rPr>
              <a:t> para realizar carga con el comando: </a:t>
            </a:r>
            <a:r>
              <a:rPr lang="es-ES_tradnl" sz="1100" i="1" dirty="0" err="1">
                <a:latin typeface="+mj-lt"/>
              </a:rPr>
              <a:t>logstash</a:t>
            </a:r>
            <a:r>
              <a:rPr lang="es-ES_tradnl" sz="1100" i="1" dirty="0">
                <a:latin typeface="+mj-lt"/>
              </a:rPr>
              <a:t> -f /</a:t>
            </a:r>
            <a:r>
              <a:rPr lang="es-ES_tradnl" sz="1100" i="1" dirty="0" err="1">
                <a:latin typeface="+mj-lt"/>
              </a:rPr>
              <a:t>opt</a:t>
            </a:r>
            <a:r>
              <a:rPr lang="es-ES_tradnl" sz="1100" i="1" dirty="0">
                <a:latin typeface="+mj-lt"/>
              </a:rPr>
              <a:t>/</a:t>
            </a:r>
            <a:r>
              <a:rPr lang="es-ES_tradnl" sz="1100" i="1" dirty="0" err="1">
                <a:latin typeface="+mj-lt"/>
              </a:rPr>
              <a:t>logstash</a:t>
            </a:r>
            <a:r>
              <a:rPr lang="es-ES_tradnl" sz="1100" i="1" dirty="0">
                <a:latin typeface="+mj-lt"/>
              </a:rPr>
              <a:t>/</a:t>
            </a:r>
            <a:r>
              <a:rPr lang="es-ES_tradnl" sz="1100" i="1" dirty="0" err="1">
                <a:latin typeface="+mj-lt"/>
              </a:rPr>
              <a:t>config</a:t>
            </a:r>
            <a:r>
              <a:rPr lang="es-ES_tradnl" sz="1100" i="1" dirty="0">
                <a:latin typeface="+mj-lt"/>
              </a:rPr>
              <a:t>/grupo7_BigData_global.config</a:t>
            </a:r>
            <a:endParaRPr lang="es-ES" sz="1100" dirty="0">
              <a:latin typeface="+mj-lt"/>
            </a:endParaRPr>
          </a:p>
        </p:txBody>
      </p:sp>
      <p:sp>
        <p:nvSpPr>
          <p:cNvPr id="22" name="2 Marcador de contenido"/>
          <p:cNvSpPr txBox="1">
            <a:spLocks/>
          </p:cNvSpPr>
          <p:nvPr/>
        </p:nvSpPr>
        <p:spPr>
          <a:xfrm>
            <a:off x="152994" y="5299211"/>
            <a:ext cx="3675831" cy="130407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100" dirty="0">
                <a:latin typeface="+mj-lt"/>
              </a:rPr>
              <a:t>Creación de </a:t>
            </a:r>
            <a:r>
              <a:rPr lang="es-ES_tradnl" sz="1100" dirty="0" err="1">
                <a:latin typeface="+mj-lt"/>
              </a:rPr>
              <a:t>indexPattern</a:t>
            </a:r>
            <a:r>
              <a:rPr lang="es-ES_tradnl" sz="1100" dirty="0">
                <a:latin typeface="+mj-lt"/>
              </a:rPr>
              <a:t> desde la UI de </a:t>
            </a:r>
            <a:r>
              <a:rPr lang="es-ES_tradnl" sz="1100" dirty="0" err="1">
                <a:latin typeface="+mj-lt"/>
              </a:rPr>
              <a:t>ElastichSearch</a:t>
            </a:r>
            <a:r>
              <a:rPr lang="es-ES_tradnl" sz="1100" dirty="0">
                <a:latin typeface="+mj-lt"/>
              </a:rPr>
              <a:t> tras la carga desde </a:t>
            </a:r>
            <a:r>
              <a:rPr lang="es-ES_tradnl" sz="1100" dirty="0" err="1">
                <a:latin typeface="+mj-lt"/>
              </a:rPr>
              <a:t>Logstash</a:t>
            </a:r>
            <a:r>
              <a:rPr lang="es-ES_tradnl" sz="1100" dirty="0">
                <a:latin typeface="+mj-lt"/>
              </a:rPr>
              <a:t> para pasar a la parte </a:t>
            </a:r>
            <a:r>
              <a:rPr lang="es-ES_tradnl" sz="1100" dirty="0" err="1">
                <a:latin typeface="+mj-lt"/>
              </a:rPr>
              <a:t>Discover</a:t>
            </a:r>
            <a:r>
              <a:rPr lang="es-ES_tradnl" sz="1100" dirty="0">
                <a:latin typeface="+mj-lt"/>
              </a:rPr>
              <a:t> de </a:t>
            </a:r>
            <a:r>
              <a:rPr lang="es-ES_tradnl" sz="1100" dirty="0" err="1">
                <a:latin typeface="+mj-lt"/>
              </a:rPr>
              <a:t>Kibana</a:t>
            </a:r>
            <a:r>
              <a:rPr lang="es-ES_tradnl" sz="1100" dirty="0">
                <a:latin typeface="+mj-lt"/>
              </a:rPr>
              <a:t>. </a:t>
            </a:r>
            <a:endParaRPr lang="es-ES" sz="1100" dirty="0">
              <a:latin typeface="+mj-lt"/>
            </a:endParaRPr>
          </a:p>
        </p:txBody>
      </p:sp>
      <p:pic>
        <p:nvPicPr>
          <p:cNvPr id="23" name="22 Imagen" descr="Macintosh HD:Users:walterroncerosnavajo:Desktop:Captura de pantalla 2020-07-19 a las 13.09.26.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44008" y="4941168"/>
            <a:ext cx="2418392" cy="1136017"/>
          </a:xfrm>
          <a:prstGeom prst="rect">
            <a:avLst/>
          </a:prstGeom>
          <a:noFill/>
          <a:ln>
            <a:noFill/>
          </a:ln>
        </p:spPr>
      </p:pic>
      <p:sp>
        <p:nvSpPr>
          <p:cNvPr id="24" name="23 Flecha derecha"/>
          <p:cNvSpPr/>
          <p:nvPr/>
        </p:nvSpPr>
        <p:spPr>
          <a:xfrm>
            <a:off x="3707904" y="5589240"/>
            <a:ext cx="86409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0" name="Conector recto 29"/>
          <p:cNvCxnSpPr/>
          <p:nvPr/>
        </p:nvCxnSpPr>
        <p:spPr>
          <a:xfrm>
            <a:off x="1331640" y="678395"/>
            <a:ext cx="15480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
        <p:nvSpPr>
          <p:cNvPr id="25" name="1 Título">
            <a:extLst>
              <a:ext uri="{FF2B5EF4-FFF2-40B4-BE49-F238E27FC236}">
                <a16:creationId xmlns:a16="http://schemas.microsoft.com/office/drawing/2014/main" id="{6C9F609A-F31F-4A85-AE8B-AD0CD2A517CF}"/>
              </a:ext>
            </a:extLst>
          </p:cNvPr>
          <p:cNvSpPr txBox="1">
            <a:spLocks/>
          </p:cNvSpPr>
          <p:nvPr/>
        </p:nvSpPr>
        <p:spPr>
          <a:xfrm>
            <a:off x="162000" y="162000"/>
            <a:ext cx="8883918" cy="504056"/>
          </a:xfrm>
          <a:prstGeom prst="rect">
            <a:avLst/>
          </a:prstGeom>
        </p:spPr>
        <p:txBody>
          <a:bodyPr vert="horz" lIns="0" rIns="0" bIns="0" anchor="ctr">
            <a:noAutofit/>
          </a:bodyPr>
          <a:lstStyle>
            <a:lvl1pPr algn="l" rtl="0" eaLnBrk="1" latinLnBrk="0" hangingPunct="1">
              <a:spcBef>
                <a:spcPct val="0"/>
              </a:spcBef>
              <a:buNone/>
              <a:defRPr kumimoji="0" sz="4400" b="1" kern="1200">
                <a:ln>
                  <a:noFill/>
                </a:ln>
                <a:solidFill>
                  <a:srgbClr val="6A9FB6"/>
                </a:solidFill>
                <a:effectLst/>
                <a:latin typeface="Avenir Next LT Pro" panose="020B0504020202020204" pitchFamily="34" charset="0"/>
                <a:ea typeface="+mj-ea"/>
                <a:cs typeface="+mj-cs"/>
              </a:defRPr>
            </a:lvl1pPr>
          </a:lstStyle>
          <a:p>
            <a:r>
              <a:rPr lang="es-ES_tradnl" sz="3200" b="0" dirty="0">
                <a:solidFill>
                  <a:srgbClr val="76B6D6"/>
                </a:solidFill>
                <a:latin typeface="+mj-lt"/>
              </a:rPr>
              <a:t>Implementación</a:t>
            </a:r>
            <a:endParaRPr lang="es-ES" sz="3200" b="0" dirty="0">
              <a:solidFill>
                <a:srgbClr val="76B6D6"/>
              </a:solidFill>
              <a:latin typeface="+mj-lt"/>
            </a:endParaRPr>
          </a:p>
        </p:txBody>
      </p:sp>
    </p:spTree>
    <p:extLst>
      <p:ext uri="{BB962C8B-B14F-4D97-AF65-F5344CB8AC3E}">
        <p14:creationId xmlns:p14="http://schemas.microsoft.com/office/powerpoint/2010/main" val="131865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3" grpId="0" animBg="1"/>
      <p:bldP spid="16" grpId="0" animBg="1"/>
      <p:bldP spid="20" grpId="0"/>
      <p:bldP spid="22" grpId="0"/>
      <p:bldP spid="24"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0902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20"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2000" y="162000"/>
            <a:ext cx="8883918" cy="504056"/>
          </a:xfrm>
        </p:spPr>
        <p:txBody>
          <a:bodyPr vert="horz" anchor="ctr">
            <a:normAutofit fontScale="90000"/>
          </a:bodyPr>
          <a:lstStyle/>
          <a:p>
            <a:r>
              <a:rPr lang="es-ES_tradnl" sz="3600" b="0" dirty="0">
                <a:solidFill>
                  <a:srgbClr val="76B6D6"/>
                </a:solidFill>
                <a:latin typeface="+mj-lt"/>
              </a:rPr>
              <a:t>Conclusiones y estudio posterior</a:t>
            </a:r>
            <a:endParaRPr lang="es-ES" b="0" dirty="0">
              <a:solidFill>
                <a:srgbClr val="76B6D6"/>
              </a:solidFill>
              <a:latin typeface="+mj-lt"/>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 Marcador de contenido"/>
          <p:cNvSpPr txBox="1">
            <a:spLocks/>
          </p:cNvSpPr>
          <p:nvPr/>
        </p:nvSpPr>
        <p:spPr>
          <a:xfrm>
            <a:off x="211993" y="4899810"/>
            <a:ext cx="8242770" cy="15142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s-ES_tradnl" sz="1200" b="1" dirty="0">
                <a:latin typeface="+mj-lt"/>
              </a:rPr>
              <a:t>Propuesta de Estudio posterior:  </a:t>
            </a:r>
            <a:endParaRPr lang="es-ES" sz="1200" dirty="0">
              <a:latin typeface="+mj-lt"/>
            </a:endParaRPr>
          </a:p>
          <a:p>
            <a:pPr>
              <a:buClr>
                <a:schemeClr val="accent2">
                  <a:lumMod val="75000"/>
                </a:schemeClr>
              </a:buClr>
            </a:pPr>
            <a:r>
              <a:rPr lang="es-ES_tradnl" sz="1200" dirty="0">
                <a:latin typeface="+mj-lt"/>
              </a:rPr>
              <a:t>A la vista de las conclusiones obtenidas en el trabajo, proponemos un </a:t>
            </a:r>
            <a:r>
              <a:rPr lang="es-ES_tradnl" sz="1200" b="1" dirty="0">
                <a:latin typeface="+mj-lt"/>
              </a:rPr>
              <a:t>estudio posterior sobre la composición del ICA</a:t>
            </a:r>
            <a:r>
              <a:rPr lang="es-ES_tradnl" sz="1200" dirty="0">
                <a:latin typeface="+mj-lt"/>
              </a:rPr>
              <a:t>. </a:t>
            </a:r>
            <a:endParaRPr lang="es-ES" sz="1200" dirty="0">
              <a:latin typeface="+mj-lt"/>
            </a:endParaRPr>
          </a:p>
          <a:p>
            <a:pPr>
              <a:buClr>
                <a:schemeClr val="accent2">
                  <a:lumMod val="75000"/>
                </a:schemeClr>
              </a:buClr>
            </a:pPr>
            <a:r>
              <a:rPr lang="es-ES_tradnl" sz="1200" dirty="0">
                <a:latin typeface="+mj-lt"/>
              </a:rPr>
              <a:t>El ICA debería estar conformado de forma ponderada por todos los agentes contaminantes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endParaRPr lang="es-ES" sz="1200" dirty="0">
              <a:latin typeface="+mj-lt"/>
            </a:endParaRPr>
          </a:p>
        </p:txBody>
      </p:sp>
      <p:sp>
        <p:nvSpPr>
          <p:cNvPr id="24" name="2 Marcador de contenido"/>
          <p:cNvSpPr txBox="1">
            <a:spLocks/>
          </p:cNvSpPr>
          <p:nvPr/>
        </p:nvSpPr>
        <p:spPr>
          <a:xfrm>
            <a:off x="233231" y="836712"/>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B6FFA1"/>
              </a:buClr>
              <a:buNone/>
            </a:pPr>
            <a:r>
              <a:rPr lang="es-ES_tradnl" sz="1200" b="1" dirty="0">
                <a:latin typeface="+mj-lt"/>
              </a:rPr>
              <a:t>Conclusiones: </a:t>
            </a:r>
            <a:endParaRPr lang="es-ES" sz="1200" dirty="0">
              <a:latin typeface="+mj-lt"/>
            </a:endParaRPr>
          </a:p>
          <a:p>
            <a:pPr>
              <a:buClr>
                <a:schemeClr val="accent2">
                  <a:lumMod val="60000"/>
                  <a:lumOff val="40000"/>
                </a:schemeClr>
              </a:buClr>
              <a:buFont typeface="Wingdings" panose="05000000000000000000" pitchFamily="2" charset="2"/>
              <a:buChar char="ü"/>
            </a:pPr>
            <a:r>
              <a:rPr lang="es-ES_tradnl" sz="1200" dirty="0">
                <a:latin typeface="+mj-lt"/>
              </a:rPr>
              <a:t>Las </a:t>
            </a:r>
            <a:r>
              <a:rPr lang="es-ES_tradnl" sz="1200" b="1" dirty="0">
                <a:latin typeface="+mj-lt"/>
              </a:rPr>
              <a:t>medidas de distanciamiento </a:t>
            </a:r>
            <a:r>
              <a:rPr lang="es-ES_tradnl" sz="1200" dirty="0">
                <a:latin typeface="+mj-lt"/>
              </a:rPr>
              <a:t>han tenido un </a:t>
            </a:r>
            <a:r>
              <a:rPr lang="es-ES_tradnl" sz="1200" b="1" dirty="0">
                <a:latin typeface="+mj-lt"/>
              </a:rPr>
              <a:t>efecto</a:t>
            </a:r>
            <a:r>
              <a:rPr lang="es-ES_tradnl" sz="1200" dirty="0">
                <a:latin typeface="+mj-lt"/>
              </a:rPr>
              <a:t> enorme en los </a:t>
            </a:r>
            <a:r>
              <a:rPr lang="es-ES_tradnl" sz="1200" b="1" dirty="0">
                <a:latin typeface="+mj-lt"/>
              </a:rPr>
              <a:t>niveles de contaminación </a:t>
            </a:r>
            <a:r>
              <a:rPr lang="es-ES_tradnl" sz="1200" dirty="0">
                <a:latin typeface="+mj-lt"/>
              </a:rPr>
              <a:t>atmosférica</a:t>
            </a:r>
          </a:p>
          <a:p>
            <a:pPr>
              <a:buClr>
                <a:srgbClr val="B6FFA1"/>
              </a:buClr>
              <a:buFont typeface="Wingdings" panose="05000000000000000000" pitchFamily="2" charset="2"/>
              <a:buChar char="ü"/>
            </a:pPr>
            <a:endParaRPr lang="es-ES" sz="1200" dirty="0">
              <a:latin typeface="+mj-lt"/>
            </a:endParaRPr>
          </a:p>
          <a:p>
            <a:pPr>
              <a:buClr>
                <a:srgbClr val="B6FFA1"/>
              </a:buClr>
              <a:buFont typeface="Wingdings" panose="05000000000000000000" pitchFamily="2" charset="2"/>
              <a:buChar char="ü"/>
            </a:pPr>
            <a:endParaRPr lang="es-ES" sz="1200" dirty="0">
              <a:latin typeface="+mj-lt"/>
            </a:endParaRPr>
          </a:p>
        </p:txBody>
      </p:sp>
      <p:sp>
        <p:nvSpPr>
          <p:cNvPr id="10" name="2 Marcador de contenido"/>
          <p:cNvSpPr txBox="1">
            <a:spLocks/>
          </p:cNvSpPr>
          <p:nvPr/>
        </p:nvSpPr>
        <p:spPr>
          <a:xfrm>
            <a:off x="233231" y="1340768"/>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Pese a lo que pueda parecer a priori, las </a:t>
            </a:r>
            <a:r>
              <a:rPr lang="es-ES_tradnl" sz="1200" b="1" dirty="0">
                <a:latin typeface="+mj-lt"/>
              </a:rPr>
              <a:t>condiciones meteorológicas influyen mucho menos en la calidad del aire </a:t>
            </a:r>
            <a:r>
              <a:rPr lang="es-ES_tradnl" sz="1200" dirty="0">
                <a:latin typeface="+mj-lt"/>
              </a:rPr>
              <a:t>de lo que cabía esperar, no existiendo una fuerte relación entre ninguna de las magnitudes meteorológicas y las magnitudes de calidad del aire. </a:t>
            </a:r>
          </a:p>
        </p:txBody>
      </p:sp>
      <p:sp>
        <p:nvSpPr>
          <p:cNvPr id="11" name="2 Marcador de contenido"/>
          <p:cNvSpPr txBox="1">
            <a:spLocks/>
          </p:cNvSpPr>
          <p:nvPr/>
        </p:nvSpPr>
        <p:spPr>
          <a:xfrm>
            <a:off x="233231" y="2006586"/>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t>
            </a:r>
            <a:r>
              <a:rPr lang="es-ES_tradnl" sz="1200" b="1" dirty="0">
                <a:latin typeface="+mj-lt"/>
              </a:rPr>
              <a:t>Índice de Calidad del Aire (ICA</a:t>
            </a:r>
            <a:r>
              <a:rPr lang="es-ES_tradnl" sz="1200" dirty="0">
                <a:latin typeface="+mj-lt"/>
              </a:rPr>
              <a:t>) </a:t>
            </a:r>
            <a:r>
              <a:rPr lang="es-ES_tradnl" sz="1200" b="1" dirty="0">
                <a:latin typeface="+mj-lt"/>
              </a:rPr>
              <a:t>debería estar </a:t>
            </a:r>
            <a:r>
              <a:rPr lang="es-ES_tradnl" sz="1200" dirty="0">
                <a:latin typeface="+mj-lt"/>
              </a:rPr>
              <a:t>conformado de forma </a:t>
            </a:r>
            <a:r>
              <a:rPr lang="es-ES_tradnl" sz="1200" b="1" dirty="0">
                <a:latin typeface="+mj-lt"/>
              </a:rPr>
              <a:t>ponderada</a:t>
            </a:r>
            <a:r>
              <a:rPr lang="es-ES_tradnl" sz="1200" dirty="0">
                <a:latin typeface="+mj-lt"/>
              </a:rPr>
              <a:t> por todos los agentes </a:t>
            </a:r>
            <a:r>
              <a:rPr lang="es-ES_tradnl" sz="1200" b="1" dirty="0">
                <a:latin typeface="+mj-lt"/>
              </a:rPr>
              <a:t>contaminantes</a:t>
            </a:r>
            <a:r>
              <a:rPr lang="es-ES_tradnl" sz="1200" dirty="0">
                <a:latin typeface="+mj-lt"/>
              </a:rPr>
              <a:t>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p>
        </p:txBody>
      </p:sp>
      <p:sp>
        <p:nvSpPr>
          <p:cNvPr id="12" name="2 Marcador de contenido"/>
          <p:cNvSpPr txBox="1">
            <a:spLocks/>
          </p:cNvSpPr>
          <p:nvPr/>
        </p:nvSpPr>
        <p:spPr>
          <a:xfrm>
            <a:off x="233231" y="3941440"/>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t>
            </a:r>
            <a:r>
              <a:rPr lang="es-ES_tradnl" sz="1200" b="1" dirty="0">
                <a:latin typeface="+mj-lt"/>
              </a:rPr>
              <a:t>periodo de confinamiento ha demostrado por tanto que el confinamiento de la sociedad ha influido positivamente en la calidad del aire,</a:t>
            </a:r>
            <a:r>
              <a:rPr lang="es-ES_tradnl" sz="1200" dirty="0">
                <a:latin typeface="+mj-lt"/>
              </a:rPr>
              <a:t> siendo (como es lógico) la acción social el verdadero impulsor de la contaminación ambiental.  Y aunque se ha apreciado una  disminución de monóxido de carbono a partir de marzo aunque no es la magnitud más próxima a convertirse en ICA en ninguna de las mediciones.</a:t>
            </a:r>
            <a:endParaRPr lang="es-ES" sz="1200" dirty="0">
              <a:latin typeface="+mj-lt"/>
            </a:endParaRPr>
          </a:p>
        </p:txBody>
      </p:sp>
      <p:sp>
        <p:nvSpPr>
          <p:cNvPr id="13" name="2 Marcador de contenido"/>
          <p:cNvSpPr txBox="1">
            <a:spLocks/>
          </p:cNvSpPr>
          <p:nvPr/>
        </p:nvSpPr>
        <p:spPr>
          <a:xfrm>
            <a:off x="233231" y="3030305"/>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mj-lt"/>
              </a:rPr>
              <a:t>El análisis de las observaciones horarias de NO2 en Madrid, ​​indica una reducción promedio respectiva de 62%. Otro resultado destacado es que los valores pico máximos por hora también muestran reducciones significativas, con relaciones entre 1.2 y 1.7. </a:t>
            </a:r>
            <a:r>
              <a:rPr lang="es-ES_tradnl" sz="1200" b="1" dirty="0">
                <a:latin typeface="+mj-lt"/>
              </a:rPr>
              <a:t>La mejora en la calidad del aire ha ocurrido ampliamente, afectando tanto a los centros de las ciudades como a las áreas periféricas. </a:t>
            </a:r>
          </a:p>
        </p:txBody>
      </p:sp>
      <p:cxnSp>
        <p:nvCxnSpPr>
          <p:cNvPr id="14" name="Conector recto 13"/>
          <p:cNvCxnSpPr/>
          <p:nvPr/>
        </p:nvCxnSpPr>
        <p:spPr>
          <a:xfrm>
            <a:off x="1763688" y="694276"/>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99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2167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9"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200" b="1" i="1" dirty="0">
              <a:latin typeface="Calibri"/>
              <a:ea typeface="+mj-ea"/>
              <a:cs typeface="+mj-cs"/>
              <a:sym typeface="Calibri"/>
            </a:endParaRPr>
          </a:p>
        </p:txBody>
      </p:sp>
      <p:sp>
        <p:nvSpPr>
          <p:cNvPr id="2" name="1 Título"/>
          <p:cNvSpPr>
            <a:spLocks noGrp="1"/>
          </p:cNvSpPr>
          <p:nvPr>
            <p:ph type="title"/>
          </p:nvPr>
        </p:nvSpPr>
        <p:spPr>
          <a:xfrm>
            <a:off x="631726" y="4444714"/>
            <a:ext cx="7886700" cy="1325563"/>
          </a:xfrm>
        </p:spPr>
        <p:txBody>
          <a:bodyPr>
            <a:normAutofit fontScale="90000"/>
            <a:scene3d>
              <a:camera prst="orthographicFront"/>
              <a:lightRig rig="freezing" dir="t">
                <a:rot lat="0" lon="0" rev="5640000"/>
              </a:lightRig>
            </a:scene3d>
            <a:sp3d prstMaterial="flat">
              <a:contourClr>
                <a:schemeClr val="tx2"/>
              </a:contourClr>
            </a:sp3d>
          </a:bodyPr>
          <a:lstStyle/>
          <a:p>
            <a:pPr algn="ctr"/>
            <a:r>
              <a:rPr lang="es-ES_tradnl" sz="3600" dirty="0">
                <a:ln>
                  <a:solidFill>
                    <a:schemeClr val="tx1">
                      <a:lumMod val="65000"/>
                      <a:lumOff val="35000"/>
                    </a:schemeClr>
                  </a:solidFill>
                </a:ln>
                <a:solidFill>
                  <a:schemeClr val="tx1">
                    <a:lumMod val="65000"/>
                    <a:lumOff val="35000"/>
                  </a:schemeClr>
                </a:solidFill>
                <a:effectLst/>
              </a:rPr>
              <a:t>En recuerdo a todas las personas afectas directa o indirectamente por la covid-19.</a:t>
            </a:r>
            <a:br>
              <a:rPr lang="es-ES_tradnl" sz="1600" i="1" dirty="0">
                <a:ln>
                  <a:solidFill>
                    <a:schemeClr val="tx1">
                      <a:lumMod val="65000"/>
                      <a:lumOff val="35000"/>
                    </a:schemeClr>
                  </a:solidFill>
                </a:ln>
                <a:solidFill>
                  <a:schemeClr val="tx1">
                    <a:lumMod val="65000"/>
                    <a:lumOff val="35000"/>
                  </a:schemeClr>
                </a:solidFill>
                <a:effectLst/>
              </a:rPr>
            </a:br>
            <a:br>
              <a:rPr lang="es-ES_tradnl" sz="1600" i="1" dirty="0">
                <a:ln>
                  <a:solidFill>
                    <a:schemeClr val="tx1">
                      <a:lumMod val="65000"/>
                      <a:lumOff val="35000"/>
                    </a:schemeClr>
                  </a:solidFill>
                </a:ln>
                <a:solidFill>
                  <a:schemeClr val="tx1">
                    <a:lumMod val="65000"/>
                    <a:lumOff val="35000"/>
                  </a:schemeClr>
                </a:solidFill>
                <a:effectLst/>
              </a:rPr>
            </a:br>
            <a:endParaRPr lang="es-ES" sz="1600" i="1" dirty="0">
              <a:ln>
                <a:solidFill>
                  <a:schemeClr val="tx1">
                    <a:lumMod val="65000"/>
                    <a:lumOff val="35000"/>
                  </a:schemeClr>
                </a:solidFill>
              </a:ln>
              <a:solidFill>
                <a:schemeClr val="tx1">
                  <a:lumMod val="65000"/>
                  <a:lumOff val="35000"/>
                </a:schemeClr>
              </a:solidFill>
              <a:effectLst/>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1822" y="548680"/>
            <a:ext cx="1786508" cy="3573016"/>
          </a:xfrm>
          <a:prstGeom prst="rect">
            <a:avLst/>
          </a:prstGeom>
        </p:spPr>
      </p:pic>
    </p:spTree>
    <p:extLst>
      <p:ext uri="{BB962C8B-B14F-4D97-AF65-F5344CB8AC3E}">
        <p14:creationId xmlns:p14="http://schemas.microsoft.com/office/powerpoint/2010/main" val="253676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78575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50" name="Diapositiva de think-cell" r:id="rId4" imgW="270" imgH="270" progId="TCLayout.ActiveDocument.1">
                  <p:embed/>
                </p:oleObj>
              </mc:Choice>
              <mc:Fallback>
                <p:oleObj name="Diapositiva de think-cell" r:id="rId4" imgW="270" imgH="270" progId="TCLayout.ActiveDocument.1">
                  <p:embed/>
                  <p:pic>
                    <p:nvPicPr>
                      <p:cNvPr id="4" name="3 Objeto"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39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96296"/>
            <a:ext cx="9180512" cy="2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909142" y="116632"/>
            <a:ext cx="3271370" cy="584775"/>
          </a:xfrm>
          <a:prstGeom prst="rect">
            <a:avLst/>
          </a:prstGeom>
          <a:noFill/>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Febrero</a:t>
            </a:r>
            <a:r>
              <a:rPr lang="es-ES_tradnl" sz="3200" dirty="0">
                <a:solidFill>
                  <a:schemeClr val="bg1"/>
                </a:solidFill>
                <a:latin typeface="Avenir Next LT Pro" panose="020B0504020202020204" pitchFamily="34" charset="0"/>
              </a:rPr>
              <a:t> 2020</a:t>
            </a:r>
            <a:endParaRPr lang="es-ES" sz="3200" dirty="0">
              <a:solidFill>
                <a:schemeClr val="bg1"/>
              </a:solidFill>
              <a:latin typeface="Avenir Next LT Pro" panose="020B0504020202020204" pitchFamily="34" charset="0"/>
            </a:endParaRPr>
          </a:p>
        </p:txBody>
      </p:sp>
      <p:sp>
        <p:nvSpPr>
          <p:cNvPr id="6" name="6 CuadroTexto">
            <a:extLst>
              <a:ext uri="{FF2B5EF4-FFF2-40B4-BE49-F238E27FC236}">
                <a16:creationId xmlns:a16="http://schemas.microsoft.com/office/drawing/2014/main" id="{D6C1D611-0147-4CCF-87E7-F07B0E40FDD8}"/>
              </a:ext>
            </a:extLst>
          </p:cNvPr>
          <p:cNvSpPr txBox="1"/>
          <p:nvPr/>
        </p:nvSpPr>
        <p:spPr>
          <a:xfrm>
            <a:off x="6140163" y="3997300"/>
            <a:ext cx="3003837" cy="1569660"/>
          </a:xfrm>
          <a:prstGeom prst="rect">
            <a:avLst/>
          </a:prstGeom>
          <a:solidFill>
            <a:srgbClr val="7BA0B2"/>
          </a:solidFill>
          <a:ln>
            <a:noFill/>
          </a:ln>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Abril </a:t>
            </a:r>
            <a:r>
              <a:rPr lang="es-ES_tradnl" sz="3200" dirty="0">
                <a:solidFill>
                  <a:schemeClr val="bg1"/>
                </a:solidFill>
                <a:latin typeface="Avenir Next LT Pro" panose="020B0504020202020204" pitchFamily="34" charset="0"/>
              </a:rPr>
              <a:t>2020</a:t>
            </a:r>
          </a:p>
          <a:p>
            <a:endParaRPr lang="es-ES" sz="3200" dirty="0">
              <a:solidFill>
                <a:schemeClr val="bg1"/>
              </a:solidFill>
              <a:latin typeface="Avenir Next LT Pro" panose="020B0504020202020204" pitchFamily="34" charset="0"/>
            </a:endParaRPr>
          </a:p>
          <a:p>
            <a:endParaRPr lang="es-ES" sz="3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06894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1773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76"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0881" y="162000"/>
            <a:ext cx="8883918" cy="504056"/>
          </a:xfrm>
          <a:ln>
            <a:noFill/>
          </a:ln>
        </p:spPr>
        <p:txBody>
          <a:bodyPr vert="horz" anchor="ctr">
            <a:noAutofit/>
          </a:bodyPr>
          <a:lstStyle/>
          <a:p>
            <a:r>
              <a:rPr lang="es-ES_tradnl" sz="3200" b="0" dirty="0">
                <a:solidFill>
                  <a:srgbClr val="76B6D6"/>
                </a:solidFill>
                <a:latin typeface="Calibri" panose="020F0502020204030204" pitchFamily="34" charset="0"/>
                <a:cs typeface="Calibri" panose="020F0502020204030204" pitchFamily="34" charset="0"/>
              </a:rPr>
              <a:t>Objetivos del análisis</a:t>
            </a:r>
            <a:endParaRPr lang="es-ES" sz="3200" b="0" dirty="0">
              <a:solidFill>
                <a:srgbClr val="76B6D6"/>
              </a:solidFill>
              <a:latin typeface="Calibri" panose="020F0502020204030204" pitchFamily="34" charset="0"/>
              <a:cs typeface="Calibri" panose="020F0502020204030204" pitchFamily="34" charset="0"/>
            </a:endParaRPr>
          </a:p>
        </p:txBody>
      </p:sp>
      <p:sp>
        <p:nvSpPr>
          <p:cNvPr id="10" name="2 Marcador de contenido"/>
          <p:cNvSpPr txBox="1">
            <a:spLocks/>
          </p:cNvSpPr>
          <p:nvPr/>
        </p:nvSpPr>
        <p:spPr>
          <a:xfrm>
            <a:off x="0" y="836712"/>
            <a:ext cx="9063430"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Calibri" panose="020F0502020204030204" pitchFamily="34" charset="0"/>
                <a:cs typeface="Calibri" panose="020F0502020204030204" pitchFamily="34" charset="0"/>
              </a:rPr>
              <a:t>La salud pública y el medio ambiente son dos de los objetivos principales de los Gobiernos. Estas pueden verse mermada por </a:t>
            </a:r>
            <a:r>
              <a:rPr lang="es-ES_tradnl" sz="1600" b="1" dirty="0">
                <a:solidFill>
                  <a:srgbClr val="053144"/>
                </a:solidFill>
                <a:latin typeface="Calibri" panose="020F0502020204030204" pitchFamily="34" charset="0"/>
                <a:cs typeface="Calibri" panose="020F0502020204030204" pitchFamily="34" charset="0"/>
              </a:rPr>
              <a:t>altas tasas de contaminantes en el ambiente</a:t>
            </a:r>
            <a:r>
              <a:rPr lang="es-ES_tradnl" sz="1600" dirty="0">
                <a:latin typeface="Calibri" panose="020F0502020204030204" pitchFamily="34" charset="0"/>
                <a:cs typeface="Calibri" panose="020F0502020204030204" pitchFamily="34" charset="0"/>
              </a:rPr>
              <a:t>. Es necesario por ello su predicción y reducción.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255672" y="1754185"/>
            <a:ext cx="2807758" cy="126876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Predicción de dicha contaminación a través de diferentes modelos predictivos y su comparación para identificar cual es el que mejor predice la contaminación atmosférica en Madrid. </a:t>
            </a:r>
            <a:endParaRPr lang="es-ES" sz="1200" dirty="0">
              <a:latin typeface="Calibri" panose="020F0502020204030204" pitchFamily="34" charset="0"/>
              <a:cs typeface="Calibri" panose="020F0502020204030204" pitchFamily="34" charset="0"/>
            </a:endParaRPr>
          </a:p>
          <a:p>
            <a:pPr>
              <a:buClr>
                <a:schemeClr val="accent2">
                  <a:lumMod val="75000"/>
                </a:schemeClr>
              </a:buClr>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3275856" y="1819909"/>
            <a:ext cx="3116718" cy="70181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Análisis de las magnitudes de contaminantes que generan el índice de calidad del aire ( ICA).</a:t>
            </a:r>
          </a:p>
        </p:txBody>
      </p:sp>
      <p:sp>
        <p:nvSpPr>
          <p:cNvPr id="3" name="2 Rectángulo"/>
          <p:cNvSpPr/>
          <p:nvPr/>
        </p:nvSpPr>
        <p:spPr>
          <a:xfrm>
            <a:off x="15122" y="1767405"/>
            <a:ext cx="3116718" cy="646331"/>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Calibri" panose="020F0502020204030204" pitchFamily="34" charset="0"/>
                <a:cs typeface="Calibri" panose="020F0502020204030204" pitchFamily="34" charset="0"/>
              </a:rPr>
              <a:t>Impacto  en la reducción de los niveles de la contaminación  en el confinamiento de la población durante el COVID-19</a:t>
            </a:r>
          </a:p>
        </p:txBody>
      </p:sp>
      <p:grpSp>
        <p:nvGrpSpPr>
          <p:cNvPr id="9" name="8 Grupo"/>
          <p:cNvGrpSpPr/>
          <p:nvPr/>
        </p:nvGrpSpPr>
        <p:grpSpPr>
          <a:xfrm>
            <a:off x="80570" y="2580100"/>
            <a:ext cx="3183786" cy="4133420"/>
            <a:chOff x="20062" y="2535940"/>
            <a:chExt cx="3183786" cy="4133420"/>
          </a:xfrm>
        </p:grpSpPr>
        <p:pic>
          <p:nvPicPr>
            <p:cNvPr id="1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62" y="2535940"/>
              <a:ext cx="3183786" cy="140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62" y="3945492"/>
              <a:ext cx="3183786" cy="14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67" y="5323572"/>
              <a:ext cx="3157581" cy="1345788"/>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20" name="2 Marcador de contenido"/>
            <p:cNvSpPr txBox="1">
              <a:spLocks/>
            </p:cNvSpPr>
            <p:nvPr/>
          </p:nvSpPr>
          <p:spPr>
            <a:xfrm>
              <a:off x="1142352" y="2649830"/>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2018</a:t>
              </a:r>
            </a:p>
          </p:txBody>
        </p:sp>
        <p:sp>
          <p:nvSpPr>
            <p:cNvPr id="21" name="2 Marcador de contenido"/>
            <p:cNvSpPr txBox="1">
              <a:spLocks/>
            </p:cNvSpPr>
            <p:nvPr/>
          </p:nvSpPr>
          <p:spPr>
            <a:xfrm>
              <a:off x="1058311" y="3956293"/>
              <a:ext cx="660786" cy="2951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2019</a:t>
              </a:r>
            </a:p>
          </p:txBody>
        </p:sp>
        <p:sp>
          <p:nvSpPr>
            <p:cNvPr id="22" name="2 Marcador de contenido"/>
            <p:cNvSpPr txBox="1">
              <a:spLocks/>
            </p:cNvSpPr>
            <p:nvPr/>
          </p:nvSpPr>
          <p:spPr>
            <a:xfrm>
              <a:off x="1194521" y="5378584"/>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2020</a:t>
              </a:r>
            </a:p>
          </p:txBody>
        </p:sp>
      </p:grpSp>
      <p:sp>
        <p:nvSpPr>
          <p:cNvPr id="23" name="22 Elipse"/>
          <p:cNvSpPr/>
          <p:nvPr/>
        </p:nvSpPr>
        <p:spPr>
          <a:xfrm>
            <a:off x="1524914" y="6168046"/>
            <a:ext cx="1141358" cy="4906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776353" y="5975816"/>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Elipse"/>
          <p:cNvSpPr/>
          <p:nvPr/>
        </p:nvSpPr>
        <p:spPr>
          <a:xfrm>
            <a:off x="2666272" y="4656850"/>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Elipse"/>
          <p:cNvSpPr/>
          <p:nvPr/>
        </p:nvSpPr>
        <p:spPr>
          <a:xfrm>
            <a:off x="2667997" y="3160575"/>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912" y="2593152"/>
            <a:ext cx="1903503" cy="134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3779912" y="4046082"/>
            <a:ext cx="2016224" cy="2400657"/>
          </a:xfrm>
          <a:prstGeom prst="rect">
            <a:avLst/>
          </a:prstGeom>
        </p:spPr>
        <p:txBody>
          <a:bodyPr wrap="square">
            <a:spAutoFit/>
          </a:bodyPr>
          <a:lstStyle/>
          <a:p>
            <a:r>
              <a:rPr lang="es-ES_tradnl" sz="1000" dirty="0">
                <a:latin typeface="Calibri" panose="020F0502020204030204" pitchFamily="34" charset="0"/>
                <a:cs typeface="Calibri" panose="020F0502020204030204" pitchFamily="34" charset="0"/>
              </a:rPr>
              <a:t>La calidad del aire a nivel mundial se mide mediante un índice denominado </a:t>
            </a:r>
            <a:r>
              <a:rPr lang="es-ES_tradnl" sz="1000" b="1" dirty="0">
                <a:latin typeface="Calibri" panose="020F0502020204030204" pitchFamily="34" charset="0"/>
                <a:cs typeface="Calibri" panose="020F0502020204030204" pitchFamily="34" charset="0"/>
              </a:rPr>
              <a:t>AQI</a:t>
            </a:r>
            <a:r>
              <a:rPr lang="es-ES_tradnl" sz="1000" dirty="0">
                <a:latin typeface="Calibri" panose="020F0502020204030204" pitchFamily="34" charset="0"/>
                <a:cs typeface="Calibri" panose="020F0502020204030204" pitchFamily="34" charset="0"/>
              </a:rPr>
              <a:t> (</a:t>
            </a:r>
            <a:r>
              <a:rPr lang="es-ES" sz="1000" dirty="0">
                <a:latin typeface="Calibri" panose="020F0502020204030204" pitchFamily="34" charset="0"/>
                <a:cs typeface="Calibri" panose="020F0502020204030204" pitchFamily="34" charset="0"/>
              </a:rPr>
              <a:t>Air </a:t>
            </a:r>
            <a:r>
              <a:rPr lang="es-ES" sz="1000" dirty="0" err="1">
                <a:latin typeface="Calibri" panose="020F0502020204030204" pitchFamily="34" charset="0"/>
                <a:cs typeface="Calibri" panose="020F0502020204030204" pitchFamily="34" charset="0"/>
              </a:rPr>
              <a:t>Quality</a:t>
            </a:r>
            <a:r>
              <a:rPr lang="es-ES" sz="1000" dirty="0">
                <a:latin typeface="Calibri" panose="020F0502020204030204" pitchFamily="34" charset="0"/>
                <a:cs typeface="Calibri" panose="020F0502020204030204" pitchFamily="34" charset="0"/>
              </a:rPr>
              <a:t> </a:t>
            </a:r>
            <a:r>
              <a:rPr lang="es-ES" sz="1000" dirty="0" err="1">
                <a:latin typeface="Calibri" panose="020F0502020204030204" pitchFamily="34" charset="0"/>
                <a:cs typeface="Calibri" panose="020F0502020204030204" pitchFamily="34" charset="0"/>
              </a:rPr>
              <a:t>Index</a:t>
            </a:r>
            <a:r>
              <a:rPr lang="es-ES" sz="1000" dirty="0">
                <a:latin typeface="Calibri" panose="020F0502020204030204" pitchFamily="34" charset="0"/>
                <a:cs typeface="Calibri" panose="020F0502020204030204" pitchFamily="34" charset="0"/>
              </a:rPr>
              <a:t>) , en español es  </a:t>
            </a:r>
            <a:r>
              <a:rPr lang="es-ES" sz="1000" b="1" dirty="0">
                <a:latin typeface="Calibri" panose="020F0502020204030204" pitchFamily="34" charset="0"/>
                <a:cs typeface="Calibri" panose="020F0502020204030204" pitchFamily="34" charset="0"/>
              </a:rPr>
              <a:t>ICA ( Índice de la Calidad del Aire)</a:t>
            </a:r>
            <a:r>
              <a:rPr lang="es-ES_tradnl" sz="1000" dirty="0">
                <a:latin typeface="Calibri" panose="020F0502020204030204" pitchFamily="34" charset="0"/>
                <a:cs typeface="Calibri" panose="020F0502020204030204" pitchFamily="34" charset="0"/>
              </a:rPr>
              <a:t>.</a:t>
            </a:r>
          </a:p>
          <a:p>
            <a:endParaRPr lang="es-ES_tradnl" sz="1000" dirty="0">
              <a:latin typeface="Calibri" panose="020F0502020204030204" pitchFamily="34" charset="0"/>
              <a:cs typeface="Calibri" panose="020F0502020204030204" pitchFamily="34" charset="0"/>
            </a:endParaRPr>
          </a:p>
          <a:p>
            <a:r>
              <a:rPr lang="es-ES_tradnl" sz="1000" dirty="0">
                <a:latin typeface="Calibri" panose="020F0502020204030204" pitchFamily="34" charset="0"/>
                <a:cs typeface="Calibri" panose="020F0502020204030204" pitchFamily="34" charset="0"/>
              </a:rPr>
              <a:t> Este índice es el máximo de los valores equivalentes de 5 contaminantes: SO2 ( </a:t>
            </a:r>
            <a:r>
              <a:rPr lang="es-ES_tradnl" sz="1000" b="1" dirty="0">
                <a:latin typeface="Calibri" panose="020F0502020204030204" pitchFamily="34" charset="0"/>
                <a:cs typeface="Calibri" panose="020F0502020204030204" pitchFamily="34" charset="0"/>
              </a:rPr>
              <a:t>Dióxido de </a:t>
            </a:r>
            <a:r>
              <a:rPr lang="es-ES_tradnl" sz="1000" b="1" dirty="0" err="1">
                <a:latin typeface="Calibri" panose="020F0502020204030204" pitchFamily="34" charset="0"/>
                <a:cs typeface="Calibri" panose="020F0502020204030204" pitchFamily="34" charset="0"/>
              </a:rPr>
              <a:t>Azúfre</a:t>
            </a:r>
            <a:r>
              <a:rPr lang="es-ES_tradnl" sz="1000" dirty="0">
                <a:latin typeface="Calibri" panose="020F0502020204030204" pitchFamily="34" charset="0"/>
                <a:cs typeface="Calibri" panose="020F0502020204030204" pitchFamily="34" charset="0"/>
              </a:rPr>
              <a:t>), NO2 (</a:t>
            </a:r>
            <a:r>
              <a:rPr lang="es-ES_tradnl" sz="1000" b="1" dirty="0">
                <a:latin typeface="Calibri" panose="020F0502020204030204" pitchFamily="34" charset="0"/>
                <a:cs typeface="Calibri" panose="020F0502020204030204" pitchFamily="34" charset="0"/>
              </a:rPr>
              <a:t>Dióxido de Nitrógeno</a:t>
            </a:r>
            <a:r>
              <a:rPr lang="es-ES_tradnl" sz="1000" dirty="0">
                <a:latin typeface="Calibri" panose="020F0502020204030204" pitchFamily="34" charset="0"/>
                <a:cs typeface="Calibri" panose="020F0502020204030204" pitchFamily="34" charset="0"/>
              </a:rPr>
              <a:t>), CO ( </a:t>
            </a:r>
            <a:r>
              <a:rPr lang="es-ES_tradnl" sz="1000" b="1" dirty="0">
                <a:latin typeface="Calibri" panose="020F0502020204030204" pitchFamily="34" charset="0"/>
                <a:cs typeface="Calibri" panose="020F0502020204030204" pitchFamily="34" charset="0"/>
              </a:rPr>
              <a:t>Monóxido de Carbono</a:t>
            </a:r>
            <a:r>
              <a:rPr lang="es-ES_tradnl" sz="1000" dirty="0">
                <a:latin typeface="Calibri" panose="020F0502020204030204" pitchFamily="34" charset="0"/>
                <a:cs typeface="Calibri" panose="020F0502020204030204" pitchFamily="34" charset="0"/>
              </a:rPr>
              <a:t>) ,  O3(</a:t>
            </a:r>
            <a:r>
              <a:rPr lang="es-ES_tradnl" sz="1000" b="1" dirty="0">
                <a:latin typeface="Calibri" panose="020F0502020204030204" pitchFamily="34" charset="0"/>
                <a:cs typeface="Calibri" panose="020F0502020204030204" pitchFamily="34" charset="0"/>
              </a:rPr>
              <a:t>Ozono</a:t>
            </a:r>
            <a:r>
              <a:rPr lang="es-ES_tradnl" sz="1000" dirty="0">
                <a:latin typeface="Calibri" panose="020F0502020204030204" pitchFamily="34" charset="0"/>
                <a:cs typeface="Calibri" panose="020F0502020204030204" pitchFamily="34" charset="0"/>
              </a:rPr>
              <a:t>), PM10 y  PM25 (</a:t>
            </a:r>
            <a:r>
              <a:rPr lang="es-ES_tradnl" sz="1000" b="1" dirty="0">
                <a:latin typeface="Calibri" panose="020F0502020204030204" pitchFamily="34" charset="0"/>
                <a:cs typeface="Calibri" panose="020F0502020204030204" pitchFamily="34" charset="0"/>
              </a:rPr>
              <a:t>partículas)</a:t>
            </a:r>
            <a:r>
              <a:rPr lang="es-ES_tradnl" sz="1000" dirty="0">
                <a:latin typeface="Calibri" panose="020F0502020204030204" pitchFamily="34" charset="0"/>
                <a:cs typeface="Calibri" panose="020F0502020204030204" pitchFamily="34" charset="0"/>
              </a:rPr>
              <a:t> en todas las estaciones de medida de un municipio o región.</a:t>
            </a:r>
          </a:p>
        </p:txBody>
      </p:sp>
      <p:pic>
        <p:nvPicPr>
          <p:cNvPr id="5123"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3396" y="3234448"/>
            <a:ext cx="2894074" cy="7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4 Marcador de contenido"/>
          <p:cNvPicPr>
            <a:picLocks/>
          </p:cNvPicPr>
          <p:nvPr/>
        </p:nvPicPr>
        <p:blipFill>
          <a:blip r:embed="rId13"/>
          <a:stretch>
            <a:fillRect/>
          </a:stretch>
        </p:blipFill>
        <p:spPr>
          <a:xfrm>
            <a:off x="6321668" y="4126008"/>
            <a:ext cx="2692684" cy="2141594"/>
          </a:xfrm>
          <a:prstGeom prst="rect">
            <a:avLst/>
          </a:prstGeom>
        </p:spPr>
      </p:pic>
      <p:cxnSp>
        <p:nvCxnSpPr>
          <p:cNvPr id="25" name="Conector recto 24"/>
          <p:cNvCxnSpPr>
            <a:cxnSpLocks/>
          </p:cNvCxnSpPr>
          <p:nvPr/>
        </p:nvCxnSpPr>
        <p:spPr>
          <a:xfrm>
            <a:off x="1403648" y="682399"/>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23" grpId="0" animBg="1"/>
      <p:bldP spid="24" grpId="0" animBg="1"/>
      <p:bldP spid="27" grpId="0" animBg="1"/>
      <p:bldP spid="28"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1161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99"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62000" y="162000"/>
            <a:ext cx="8883918" cy="504056"/>
          </a:xfrm>
          <a:ln>
            <a:noFill/>
          </a:ln>
        </p:spPr>
        <p:txBody>
          <a:bodyPr vert="horz" anchor="ctr">
            <a:noAutofit/>
          </a:bodyPr>
          <a:lstStyle/>
          <a:p>
            <a:r>
              <a:rPr lang="es-ES_tradnl" sz="3200" b="0" dirty="0">
                <a:solidFill>
                  <a:srgbClr val="76B6D6"/>
                </a:solidFill>
                <a:latin typeface="Calibri" panose="020F0502020204030204" pitchFamily="34" charset="0"/>
                <a:cs typeface="Calibri" panose="020F0502020204030204" pitchFamily="34" charset="0"/>
              </a:rPr>
              <a:t>Fuentes de datos</a:t>
            </a:r>
            <a:endParaRPr lang="es-ES" sz="3200" b="0" dirty="0">
              <a:solidFill>
                <a:srgbClr val="76B6D6"/>
              </a:solidFill>
              <a:latin typeface="Calibri" panose="020F0502020204030204" pitchFamily="34" charset="0"/>
              <a:cs typeface="Calibri" panose="020F0502020204030204" pitchFamily="34" charset="0"/>
            </a:endParaRPr>
          </a:p>
        </p:txBody>
      </p:sp>
      <p:sp>
        <p:nvSpPr>
          <p:cNvPr id="10" name="2 Marcador de contenido"/>
          <p:cNvSpPr txBox="1">
            <a:spLocks/>
          </p:cNvSpPr>
          <p:nvPr/>
        </p:nvSpPr>
        <p:spPr>
          <a:xfrm>
            <a:off x="0" y="836712"/>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Calibri" panose="020F0502020204030204" pitchFamily="34" charset="0"/>
                <a:cs typeface="Calibri" panose="020F0502020204030204" pitchFamily="34" charset="0"/>
              </a:rPr>
              <a:t>Datos tanto de contaminantes como </a:t>
            </a:r>
            <a:r>
              <a:rPr lang="es-ES_tradnl" sz="1600" dirty="0" err="1">
                <a:latin typeface="Calibri" panose="020F0502020204030204" pitchFamily="34" charset="0"/>
                <a:cs typeface="Calibri" panose="020F0502020204030204" pitchFamily="34" charset="0"/>
              </a:rPr>
              <a:t>metereológicos</a:t>
            </a:r>
            <a:r>
              <a:rPr lang="es-ES_tradnl" sz="1600" dirty="0">
                <a:latin typeface="Calibri" panose="020F0502020204030204" pitchFamily="34" charset="0"/>
                <a:cs typeface="Calibri" panose="020F0502020204030204" pitchFamily="34" charset="0"/>
              </a:rPr>
              <a:t> de los portales de datos abiertos de la comunidad de Madrid y del ayuntamiento de Madrid.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336242" y="1412776"/>
            <a:ext cx="2807758" cy="359519"/>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Estaciones de medida: </a:t>
            </a:r>
            <a:endParaRPr lang="es-ES" sz="1200" dirty="0">
              <a:latin typeface="Calibri" panose="020F0502020204030204" pitchFamily="34" charset="0"/>
              <a:cs typeface="Calibri" panose="020F0502020204030204" pitchFamily="34" charset="0"/>
            </a:endParaRPr>
          </a:p>
          <a:p>
            <a:pPr>
              <a:buClr>
                <a:schemeClr val="accent2">
                  <a:lumMod val="75000"/>
                </a:schemeClr>
              </a:buClr>
            </a:pPr>
            <a:endParaRPr lang="es-ES_tradnl" sz="1200" dirty="0">
              <a:latin typeface="Calibri" panose="020F0502020204030204" pitchFamily="34" charset="0"/>
              <a:cs typeface="Calibri" panose="020F0502020204030204" pitchFamily="34" charset="0"/>
            </a:endParaRPr>
          </a:p>
        </p:txBody>
      </p:sp>
      <p:sp>
        <p:nvSpPr>
          <p:cNvPr id="13" name="2 Marcador de contenido"/>
          <p:cNvSpPr txBox="1">
            <a:spLocks/>
          </p:cNvSpPr>
          <p:nvPr/>
        </p:nvSpPr>
        <p:spPr>
          <a:xfrm>
            <a:off x="2227204" y="1412776"/>
            <a:ext cx="3064875" cy="35090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Formato de los </a:t>
            </a:r>
            <a:r>
              <a:rPr lang="es-ES_tradnl" sz="1200" dirty="0" err="1">
                <a:latin typeface="Calibri" panose="020F0502020204030204" pitchFamily="34" charset="0"/>
                <a:cs typeface="Calibri" panose="020F0502020204030204" pitchFamily="34" charset="0"/>
              </a:rPr>
              <a:t>dataset</a:t>
            </a:r>
            <a:r>
              <a:rPr lang="es-ES_tradnl" sz="1200" dirty="0">
                <a:latin typeface="Calibri" panose="020F0502020204030204" pitchFamily="34" charset="0"/>
                <a:cs typeface="Calibri" panose="020F0502020204030204" pitchFamily="34" charset="0"/>
              </a:rPr>
              <a:t>:  </a:t>
            </a:r>
          </a:p>
        </p:txBody>
      </p:sp>
      <p:sp>
        <p:nvSpPr>
          <p:cNvPr id="3" name="2 Rectángulo"/>
          <p:cNvSpPr/>
          <p:nvPr/>
        </p:nvSpPr>
        <p:spPr>
          <a:xfrm>
            <a:off x="47980" y="1412776"/>
            <a:ext cx="1919248" cy="461665"/>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Calibri" panose="020F0502020204030204" pitchFamily="34" charset="0"/>
                <a:cs typeface="Calibri" panose="020F0502020204030204" pitchFamily="34" charset="0"/>
              </a:rPr>
              <a:t>Datos calidad del aire y </a:t>
            </a:r>
            <a:r>
              <a:rPr lang="es-ES_tradnl" sz="1200" dirty="0" err="1">
                <a:latin typeface="Calibri" panose="020F0502020204030204" pitchFamily="34" charset="0"/>
                <a:cs typeface="Calibri" panose="020F0502020204030204" pitchFamily="34" charset="0"/>
              </a:rPr>
              <a:t>metereologicos</a:t>
            </a:r>
            <a:r>
              <a:rPr lang="es-ES_tradnl" sz="1200" dirty="0">
                <a:latin typeface="Calibri" panose="020F0502020204030204" pitchFamily="34" charset="0"/>
                <a:cs typeface="Calibri" panose="020F0502020204030204" pitchFamily="34" charset="0"/>
              </a:rPr>
              <a:t>:</a:t>
            </a:r>
          </a:p>
        </p:txBody>
      </p:sp>
      <p:pic>
        <p:nvPicPr>
          <p:cNvPr id="2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512" y="3212976"/>
            <a:ext cx="1787716" cy="9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6994" y="2025797"/>
            <a:ext cx="1780234" cy="9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3266" y="5627602"/>
            <a:ext cx="1733962" cy="115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3266" y="4455378"/>
            <a:ext cx="1733962" cy="106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32 Imagen"/>
          <p:cNvPicPr/>
          <p:nvPr/>
        </p:nvPicPr>
        <p:blipFill>
          <a:blip r:embed="rId12"/>
          <a:stretch>
            <a:fillRect/>
          </a:stretch>
        </p:blipFill>
        <p:spPr>
          <a:xfrm>
            <a:off x="2411760" y="1874440"/>
            <a:ext cx="3528392" cy="690463"/>
          </a:xfrm>
          <a:prstGeom prst="rect">
            <a:avLst/>
          </a:prstGeom>
        </p:spPr>
      </p:pic>
      <p:pic>
        <p:nvPicPr>
          <p:cNvPr id="34" name="33 Imagen"/>
          <p:cNvPicPr/>
          <p:nvPr/>
        </p:nvPicPr>
        <p:blipFill>
          <a:blip r:embed="rId13"/>
          <a:stretch>
            <a:fillRect/>
          </a:stretch>
        </p:blipFill>
        <p:spPr>
          <a:xfrm>
            <a:off x="2316580" y="3429000"/>
            <a:ext cx="3698692" cy="1449064"/>
          </a:xfrm>
          <a:prstGeom prst="rect">
            <a:avLst/>
          </a:prstGeom>
        </p:spPr>
      </p:pic>
      <p:sp>
        <p:nvSpPr>
          <p:cNvPr id="35" name="2 Marcador de contenido"/>
          <p:cNvSpPr txBox="1">
            <a:spLocks/>
          </p:cNvSpPr>
          <p:nvPr/>
        </p:nvSpPr>
        <p:spPr>
          <a:xfrm>
            <a:off x="2483768" y="2708920"/>
            <a:ext cx="3064875" cy="67951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Magnitudes de contaminantes con sus factores de conversión para calcular el ICA </a:t>
            </a:r>
            <a:r>
              <a:rPr lang="es-ES_tradnl" sz="1200" b="1" dirty="0">
                <a:latin typeface="Calibri" panose="020F0502020204030204" pitchFamily="34" charset="0"/>
                <a:cs typeface="Calibri" panose="020F0502020204030204" pitchFamily="34" charset="0"/>
              </a:rPr>
              <a:t>( Índice de Calidad del Aire)</a:t>
            </a:r>
            <a:r>
              <a:rPr lang="es-ES_tradnl" sz="1200" dirty="0">
                <a:latin typeface="Calibri" panose="020F0502020204030204" pitchFamily="34" charset="0"/>
                <a:cs typeface="Calibri" panose="020F0502020204030204" pitchFamily="34" charset="0"/>
              </a:rPr>
              <a:t> Parcial:  </a:t>
            </a:r>
          </a:p>
        </p:txBody>
      </p:sp>
      <p:sp>
        <p:nvSpPr>
          <p:cNvPr id="36" name="2 Marcador de contenido"/>
          <p:cNvSpPr txBox="1">
            <a:spLocks/>
          </p:cNvSpPr>
          <p:nvPr/>
        </p:nvSpPr>
        <p:spPr>
          <a:xfrm>
            <a:off x="2496716" y="5022574"/>
            <a:ext cx="3064875" cy="33975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Calibri" panose="020F0502020204030204" pitchFamily="34" charset="0"/>
                <a:cs typeface="Calibri" panose="020F0502020204030204" pitchFamily="34" charset="0"/>
              </a:rPr>
              <a:t>Magnitudes </a:t>
            </a:r>
            <a:r>
              <a:rPr lang="es-ES_tradnl" sz="1200" dirty="0" err="1">
                <a:latin typeface="Calibri" panose="020F0502020204030204" pitchFamily="34" charset="0"/>
                <a:cs typeface="Calibri" panose="020F0502020204030204" pitchFamily="34" charset="0"/>
              </a:rPr>
              <a:t>metereologicas</a:t>
            </a:r>
            <a:r>
              <a:rPr lang="es-ES_tradnl" sz="1200" dirty="0">
                <a:latin typeface="Calibri" panose="020F0502020204030204" pitchFamily="34" charset="0"/>
                <a:cs typeface="Calibri" panose="020F0502020204030204" pitchFamily="34" charset="0"/>
              </a:rPr>
              <a:t>:</a:t>
            </a:r>
          </a:p>
        </p:txBody>
      </p:sp>
      <p:pic>
        <p:nvPicPr>
          <p:cNvPr id="38" name="37 Imagen"/>
          <p:cNvPicPr/>
          <p:nvPr/>
        </p:nvPicPr>
        <p:blipFill>
          <a:blip r:embed="rId14"/>
          <a:stretch>
            <a:fillRect/>
          </a:stretch>
        </p:blipFill>
        <p:spPr>
          <a:xfrm>
            <a:off x="2316580" y="5362329"/>
            <a:ext cx="3309433" cy="998662"/>
          </a:xfrm>
          <a:prstGeom prst="rect">
            <a:avLst/>
          </a:prstGeom>
        </p:spPr>
      </p:pic>
      <p:pic>
        <p:nvPicPr>
          <p:cNvPr id="39" name="38 Imagen"/>
          <p:cNvPicPr/>
          <p:nvPr/>
        </p:nvPicPr>
        <p:blipFill>
          <a:blip r:embed="rId15"/>
          <a:stretch>
            <a:fillRect/>
          </a:stretch>
        </p:blipFill>
        <p:spPr>
          <a:xfrm>
            <a:off x="6732240" y="3609683"/>
            <a:ext cx="1224136" cy="2783304"/>
          </a:xfrm>
          <a:prstGeom prst="rect">
            <a:avLst/>
          </a:prstGeom>
        </p:spPr>
      </p:pic>
      <p:pic>
        <p:nvPicPr>
          <p:cNvPr id="40" name="2 Imagen"/>
          <p:cNvPicPr/>
          <p:nvPr/>
        </p:nvPicPr>
        <p:blipFill>
          <a:blip r:embed="rId16"/>
          <a:stretch>
            <a:fillRect/>
          </a:stretch>
        </p:blipFill>
        <p:spPr>
          <a:xfrm>
            <a:off x="6688569" y="1736150"/>
            <a:ext cx="1915879" cy="1908874"/>
          </a:xfrm>
          <a:prstGeom prst="rect">
            <a:avLst/>
          </a:prstGeom>
        </p:spPr>
      </p:pic>
      <p:cxnSp>
        <p:nvCxnSpPr>
          <p:cNvPr id="21" name="Conector recto 20"/>
          <p:cNvCxnSpPr>
            <a:cxnSpLocks/>
          </p:cNvCxnSpPr>
          <p:nvPr/>
        </p:nvCxnSpPr>
        <p:spPr>
          <a:xfrm>
            <a:off x="829471" y="692696"/>
            <a:ext cx="2153746"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Metodología empleada y espacio colaborativo</a:t>
            </a:r>
            <a:endParaRPr lang="es-ES" sz="2800" dirty="0">
              <a:solidFill>
                <a:srgbClr val="76B6D6"/>
              </a:solidFill>
            </a:endParaRPr>
          </a:p>
        </p:txBody>
      </p:sp>
      <p:sp>
        <p:nvSpPr>
          <p:cNvPr id="8" name="2 Marcador de contenido"/>
          <p:cNvSpPr txBox="1">
            <a:spLocks/>
          </p:cNvSpPr>
          <p:nvPr/>
        </p:nvSpPr>
        <p:spPr>
          <a:xfrm>
            <a:off x="2051720" y="906818"/>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Coordinación del equipo mediante </a:t>
            </a:r>
            <a:r>
              <a:rPr lang="es-ES_tradnl" sz="1200" dirty="0" err="1">
                <a:latin typeface="+mj-lt"/>
              </a:rPr>
              <a:t>Trello</a:t>
            </a:r>
            <a:r>
              <a:rPr lang="es-ES_tradnl" sz="1200" dirty="0">
                <a:latin typeface="+mj-lt"/>
              </a:rPr>
              <a:t> y </a:t>
            </a:r>
            <a:r>
              <a:rPr lang="es-ES_tradnl" sz="1200" dirty="0" err="1">
                <a:latin typeface="+mj-lt"/>
              </a:rPr>
              <a:t>Github</a:t>
            </a:r>
            <a:r>
              <a:rPr lang="es-ES_tradnl" sz="1200" dirty="0">
                <a:latin typeface="+mj-lt"/>
              </a:rPr>
              <a:t>:  </a:t>
            </a:r>
          </a:p>
        </p:txBody>
      </p:sp>
      <p:sp>
        <p:nvSpPr>
          <p:cNvPr id="12" name="2 Marcador de contenido"/>
          <p:cNvSpPr txBox="1">
            <a:spLocks/>
          </p:cNvSpPr>
          <p:nvPr/>
        </p:nvSpPr>
        <p:spPr>
          <a:xfrm>
            <a:off x="2031959" y="3268559"/>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Siguiendo las fases de la metodología CRIP-DM:</a:t>
            </a:r>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006" y="3588343"/>
            <a:ext cx="5732282" cy="272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4427984" y="1297011"/>
            <a:ext cx="4104456" cy="1842655"/>
            <a:chOff x="4427984" y="799082"/>
            <a:chExt cx="4104456" cy="219787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799082"/>
              <a:ext cx="4104456" cy="21978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82" y="888529"/>
              <a:ext cx="1362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10 Grupo"/>
          <p:cNvGrpSpPr/>
          <p:nvPr/>
        </p:nvGrpSpPr>
        <p:grpSpPr>
          <a:xfrm>
            <a:off x="147223" y="1297011"/>
            <a:ext cx="3876696" cy="1800200"/>
            <a:chOff x="407272" y="1196752"/>
            <a:chExt cx="3876696" cy="18002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72" y="1196752"/>
              <a:ext cx="387669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668" y="2596158"/>
              <a:ext cx="87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4" name="Conector recto 13"/>
          <p:cNvCxnSpPr>
            <a:cxnSpLocks/>
          </p:cNvCxnSpPr>
          <p:nvPr/>
        </p:nvCxnSpPr>
        <p:spPr>
          <a:xfrm flipV="1">
            <a:off x="827584" y="658493"/>
            <a:ext cx="4824536" cy="1"/>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4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Roles</a:t>
            </a:r>
            <a:endParaRPr lang="es-ES" sz="2800" dirty="0">
              <a:solidFill>
                <a:srgbClr val="76B6D6"/>
              </a:solidFill>
            </a:endParaRPr>
          </a:p>
        </p:txBody>
      </p:sp>
      <p:cxnSp>
        <p:nvCxnSpPr>
          <p:cNvPr id="14" name="Conector recto 13"/>
          <p:cNvCxnSpPr>
            <a:cxnSpLocks/>
          </p:cNvCxnSpPr>
          <p:nvPr/>
        </p:nvCxnSpPr>
        <p:spPr>
          <a:xfrm flipV="1">
            <a:off x="395536" y="644610"/>
            <a:ext cx="864096" cy="1"/>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grpSp>
        <p:nvGrpSpPr>
          <p:cNvPr id="3" name="Grupo 2">
            <a:extLst>
              <a:ext uri="{FF2B5EF4-FFF2-40B4-BE49-F238E27FC236}">
                <a16:creationId xmlns:a16="http://schemas.microsoft.com/office/drawing/2014/main" id="{34F098B2-594A-4CE3-809E-F36191C0A4F8}"/>
              </a:ext>
            </a:extLst>
          </p:cNvPr>
          <p:cNvGrpSpPr/>
          <p:nvPr/>
        </p:nvGrpSpPr>
        <p:grpSpPr>
          <a:xfrm>
            <a:off x="1799184" y="1412776"/>
            <a:ext cx="7344816" cy="4720621"/>
            <a:chOff x="2051720" y="1916832"/>
            <a:chExt cx="5396230" cy="3534410"/>
          </a:xfrm>
        </p:grpSpPr>
        <p:pic>
          <p:nvPicPr>
            <p:cNvPr id="16" name="Imagen 15">
              <a:extLst>
                <a:ext uri="{FF2B5EF4-FFF2-40B4-BE49-F238E27FC236}">
                  <a16:creationId xmlns:a16="http://schemas.microsoft.com/office/drawing/2014/main" id="{83F23C52-2D4D-47D0-9684-834ADA03C245}"/>
                </a:ext>
              </a:extLst>
            </p:cNvPr>
            <p:cNvPicPr/>
            <p:nvPr/>
          </p:nvPicPr>
          <p:blipFill rotWithShape="1">
            <a:blip r:embed="rId2"/>
            <a:srcRect t="12704" b="1"/>
            <a:stretch/>
          </p:blipFill>
          <p:spPr bwMode="auto">
            <a:xfrm>
              <a:off x="2051720" y="1916832"/>
              <a:ext cx="5396230" cy="3534410"/>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
          <p:nvSpPr>
            <p:cNvPr id="2" name="CuadroTexto 1">
              <a:extLst>
                <a:ext uri="{FF2B5EF4-FFF2-40B4-BE49-F238E27FC236}">
                  <a16:creationId xmlns:a16="http://schemas.microsoft.com/office/drawing/2014/main" id="{FC566529-5E10-4CE9-B08E-BB460E6AC414}"/>
                </a:ext>
              </a:extLst>
            </p:cNvPr>
            <p:cNvSpPr txBox="1"/>
            <p:nvPr/>
          </p:nvSpPr>
          <p:spPr>
            <a:xfrm>
              <a:off x="2157528" y="2048572"/>
              <a:ext cx="864096" cy="299569"/>
            </a:xfrm>
            <a:prstGeom prst="rect">
              <a:avLst/>
            </a:prstGeom>
            <a:noFill/>
          </p:spPr>
          <p:txBody>
            <a:bodyPr wrap="square" rtlCol="0">
              <a:spAutoFit/>
            </a:bodyPr>
            <a:lstStyle/>
            <a:p>
              <a:r>
                <a:rPr lang="es-ES" sz="2000" b="1" dirty="0">
                  <a:latin typeface="+mj-lt"/>
                  <a:cs typeface="Calibri" panose="020F0502020204030204" pitchFamily="34" charset="0"/>
                </a:rPr>
                <a:t>AGILE</a:t>
              </a:r>
            </a:p>
          </p:txBody>
        </p:sp>
      </p:grpSp>
      <p:grpSp>
        <p:nvGrpSpPr>
          <p:cNvPr id="19" name="Grupo 18">
            <a:extLst>
              <a:ext uri="{FF2B5EF4-FFF2-40B4-BE49-F238E27FC236}">
                <a16:creationId xmlns:a16="http://schemas.microsoft.com/office/drawing/2014/main" id="{AEA4CF82-28D1-47A0-8C1A-98E8837FBBFE}"/>
              </a:ext>
            </a:extLst>
          </p:cNvPr>
          <p:cNvGrpSpPr/>
          <p:nvPr/>
        </p:nvGrpSpPr>
        <p:grpSpPr>
          <a:xfrm>
            <a:off x="399996" y="1197611"/>
            <a:ext cx="895597" cy="5464207"/>
            <a:chOff x="145175" y="1255806"/>
            <a:chExt cx="895597" cy="5464207"/>
          </a:xfrm>
        </p:grpSpPr>
        <p:sp>
          <p:nvSpPr>
            <p:cNvPr id="5" name="Rectángulo 4">
              <a:extLst>
                <a:ext uri="{FF2B5EF4-FFF2-40B4-BE49-F238E27FC236}">
                  <a16:creationId xmlns:a16="http://schemas.microsoft.com/office/drawing/2014/main" id="{0FA0BF9B-40BB-4637-A18D-22579D16D76E}"/>
                </a:ext>
              </a:extLst>
            </p:cNvPr>
            <p:cNvSpPr/>
            <p:nvPr/>
          </p:nvSpPr>
          <p:spPr>
            <a:xfrm>
              <a:off x="216672" y="3017714"/>
              <a:ext cx="752129" cy="436979"/>
            </a:xfrm>
            <a:prstGeom prst="rect">
              <a:avLst/>
            </a:prstGeom>
          </p:spPr>
          <p:txBody>
            <a:bodyPr wrap="none">
              <a:spAutoFit/>
            </a:bodyPr>
            <a:lstStyle/>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INGENIERO </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1000" dirty="0">
                <a:latin typeface="Calibri" panose="020F0502020204030204" pitchFamily="34" charset="0"/>
                <a:ea typeface="Meiryo" panose="020B0400000000000000" pitchFamily="34" charset="-128"/>
                <a:cs typeface="Calibri" panose="020F0502020204030204" pitchFamily="34" charset="0"/>
              </a:endParaRPr>
            </a:p>
          </p:txBody>
        </p:sp>
        <p:sp>
          <p:nvSpPr>
            <p:cNvPr id="25" name="Rectángulo 24">
              <a:extLst>
                <a:ext uri="{FF2B5EF4-FFF2-40B4-BE49-F238E27FC236}">
                  <a16:creationId xmlns:a16="http://schemas.microsoft.com/office/drawing/2014/main" id="{FD275287-C676-44D1-823F-9EB180FED733}"/>
                </a:ext>
              </a:extLst>
            </p:cNvPr>
            <p:cNvSpPr/>
            <p:nvPr/>
          </p:nvSpPr>
          <p:spPr>
            <a:xfrm>
              <a:off x="198875" y="6283034"/>
              <a:ext cx="841897"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ANALISTA DE </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NEGOCIO </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grpSp>
          <p:nvGrpSpPr>
            <p:cNvPr id="18" name="Grupo 17">
              <a:extLst>
                <a:ext uri="{FF2B5EF4-FFF2-40B4-BE49-F238E27FC236}">
                  <a16:creationId xmlns:a16="http://schemas.microsoft.com/office/drawing/2014/main" id="{BA47AEB6-575C-4DCA-BDD0-47E12146BA73}"/>
                </a:ext>
              </a:extLst>
            </p:cNvPr>
            <p:cNvGrpSpPr/>
            <p:nvPr/>
          </p:nvGrpSpPr>
          <p:grpSpPr>
            <a:xfrm>
              <a:off x="145175" y="1255806"/>
              <a:ext cx="853972" cy="5044863"/>
              <a:chOff x="120273" y="1264377"/>
              <a:chExt cx="853972" cy="5044863"/>
            </a:xfrm>
          </p:grpSpPr>
          <p:pic>
            <p:nvPicPr>
              <p:cNvPr id="21" name="Imagen 20">
                <a:extLst>
                  <a:ext uri="{FF2B5EF4-FFF2-40B4-BE49-F238E27FC236}">
                    <a16:creationId xmlns:a16="http://schemas.microsoft.com/office/drawing/2014/main" id="{A3850B2F-9EBC-4351-A5C6-09524E20B393}"/>
                  </a:ext>
                </a:extLst>
              </p:cNvPr>
              <p:cNvPicPr/>
              <p:nvPr/>
            </p:nvPicPr>
            <p:blipFill rotWithShape="1">
              <a:blip r:embed="rId3"/>
              <a:srcRect l="8314" b="2879"/>
              <a:stretch/>
            </p:blipFill>
            <p:spPr bwMode="auto">
              <a:xfrm>
                <a:off x="237162" y="1264377"/>
                <a:ext cx="720000" cy="720000"/>
              </a:xfrm>
              <a:prstGeom prst="rect">
                <a:avLst/>
              </a:prstGeom>
              <a:ln>
                <a:noFill/>
              </a:ln>
              <a:extLst>
                <a:ext uri="{53640926-AAD7-44D8-BBD7-CCE9431645EC}">
                  <a14:shadowObscured xmlns:a14="http://schemas.microsoft.com/office/drawing/2010/main"/>
                </a:ext>
              </a:extLst>
            </p:spPr>
          </p:pic>
          <p:pic>
            <p:nvPicPr>
              <p:cNvPr id="22" name="Imagen 21" descr="Imagen que contiene dibujo&#10;&#10;Descripción generada automáticamente">
                <a:extLst>
                  <a:ext uri="{FF2B5EF4-FFF2-40B4-BE49-F238E27FC236}">
                    <a16:creationId xmlns:a16="http://schemas.microsoft.com/office/drawing/2014/main" id="{7A76130A-7E5F-4B8E-A2BA-9960619BE3AB}"/>
                  </a:ext>
                </a:extLst>
              </p:cNvPr>
              <p:cNvPicPr/>
              <p:nvPr/>
            </p:nvPicPr>
            <p:blipFill rotWithShape="1">
              <a:blip r:embed="rId4"/>
              <a:srcRect b="4036"/>
              <a:stretch/>
            </p:blipFill>
            <p:spPr bwMode="auto">
              <a:xfrm>
                <a:off x="189968" y="2348880"/>
                <a:ext cx="720000" cy="720000"/>
              </a:xfrm>
              <a:prstGeom prst="rect">
                <a:avLst/>
              </a:prstGeom>
              <a:ln>
                <a:noFill/>
              </a:ln>
              <a:extLst>
                <a:ext uri="{53640926-AAD7-44D8-BBD7-CCE9431645EC}">
                  <a14:shadowObscured xmlns:a14="http://schemas.microsoft.com/office/drawing/2010/main"/>
                </a:ext>
              </a:extLst>
            </p:spPr>
          </p:pic>
          <p:sp>
            <p:nvSpPr>
              <p:cNvPr id="23" name="Rectángulo 22">
                <a:extLst>
                  <a:ext uri="{FF2B5EF4-FFF2-40B4-BE49-F238E27FC236}">
                    <a16:creationId xmlns:a16="http://schemas.microsoft.com/office/drawing/2014/main" id="{3122267F-5283-4BC8-B715-C43F486A8E37}"/>
                  </a:ext>
                </a:extLst>
              </p:cNvPr>
              <p:cNvSpPr/>
              <p:nvPr/>
            </p:nvSpPr>
            <p:spPr>
              <a:xfrm>
                <a:off x="211953" y="1931861"/>
                <a:ext cx="688009"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ANALISTA </a:t>
                </a:r>
              </a:p>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pic>
            <p:nvPicPr>
              <p:cNvPr id="24" name="Imagen 23" descr="Imagen que contiene ropa&#10;&#10;Descripción generada automáticamente">
                <a:extLst>
                  <a:ext uri="{FF2B5EF4-FFF2-40B4-BE49-F238E27FC236}">
                    <a16:creationId xmlns:a16="http://schemas.microsoft.com/office/drawing/2014/main" id="{BF95ACAA-6F49-4B7D-ABAD-CD1910E26CA3}"/>
                  </a:ext>
                </a:extLst>
              </p:cNvPr>
              <p:cNvPicPr/>
              <p:nvPr/>
            </p:nvPicPr>
            <p:blipFill rotWithShape="1">
              <a:blip r:embed="rId5"/>
              <a:srcRect l="5108" r="-5108"/>
              <a:stretch/>
            </p:blipFill>
            <p:spPr>
              <a:xfrm>
                <a:off x="254245" y="5589240"/>
                <a:ext cx="720000" cy="720000"/>
              </a:xfrm>
              <a:prstGeom prst="rect">
                <a:avLst/>
              </a:prstGeom>
            </p:spPr>
          </p:pic>
          <p:pic>
            <p:nvPicPr>
              <p:cNvPr id="26" name="Imagen 25">
                <a:extLst>
                  <a:ext uri="{FF2B5EF4-FFF2-40B4-BE49-F238E27FC236}">
                    <a16:creationId xmlns:a16="http://schemas.microsoft.com/office/drawing/2014/main" id="{D8ED7F08-261D-4C78-8EC8-8936FD5A770E}"/>
                  </a:ext>
                </a:extLst>
              </p:cNvPr>
              <p:cNvPicPr/>
              <p:nvPr/>
            </p:nvPicPr>
            <p:blipFill rotWithShape="1">
              <a:blip r:embed="rId6"/>
              <a:srcRect l="-7651" t="252" r="7651" b="-252"/>
              <a:stretch/>
            </p:blipFill>
            <p:spPr>
              <a:xfrm>
                <a:off x="120273" y="3450281"/>
                <a:ext cx="720000" cy="720000"/>
              </a:xfrm>
              <a:prstGeom prst="rect">
                <a:avLst/>
              </a:prstGeom>
            </p:spPr>
          </p:pic>
          <p:sp>
            <p:nvSpPr>
              <p:cNvPr id="27" name="Rectángulo 26">
                <a:extLst>
                  <a:ext uri="{FF2B5EF4-FFF2-40B4-BE49-F238E27FC236}">
                    <a16:creationId xmlns:a16="http://schemas.microsoft.com/office/drawing/2014/main" id="{18F8DB0A-1770-4ABB-AF3F-0CE6E6A9E01C}"/>
                  </a:ext>
                </a:extLst>
              </p:cNvPr>
              <p:cNvSpPr/>
              <p:nvPr/>
            </p:nvSpPr>
            <p:spPr>
              <a:xfrm>
                <a:off x="209239" y="4085090"/>
                <a:ext cx="721672" cy="436979"/>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CIENTIFICO</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1000" dirty="0">
                  <a:latin typeface="Calibri" panose="020F0502020204030204" pitchFamily="34" charset="0"/>
                  <a:ea typeface="Meiryo" panose="020B0400000000000000" pitchFamily="34" charset="-128"/>
                  <a:cs typeface="Calibri" panose="020F0502020204030204" pitchFamily="34" charset="0"/>
                </a:endParaRPr>
              </a:p>
            </p:txBody>
          </p:sp>
          <p:pic>
            <p:nvPicPr>
              <p:cNvPr id="28" name="Imagen 27">
                <a:extLst>
                  <a:ext uri="{FF2B5EF4-FFF2-40B4-BE49-F238E27FC236}">
                    <a16:creationId xmlns:a16="http://schemas.microsoft.com/office/drawing/2014/main" id="{09BE9FB4-8E6C-4470-8011-3EF41440D169}"/>
                  </a:ext>
                </a:extLst>
              </p:cNvPr>
              <p:cNvPicPr/>
              <p:nvPr/>
            </p:nvPicPr>
            <p:blipFill rotWithShape="1">
              <a:blip r:embed="rId7"/>
              <a:srcRect l="3749" t="-13" r="-3749" b="13"/>
              <a:stretch/>
            </p:blipFill>
            <p:spPr>
              <a:xfrm>
                <a:off x="210075" y="4612419"/>
                <a:ext cx="720000" cy="720000"/>
              </a:xfrm>
              <a:prstGeom prst="rect">
                <a:avLst/>
              </a:prstGeom>
            </p:spPr>
          </p:pic>
        </p:grpSp>
        <p:sp>
          <p:nvSpPr>
            <p:cNvPr id="29" name="Rectángulo 28">
              <a:extLst>
                <a:ext uri="{FF2B5EF4-FFF2-40B4-BE49-F238E27FC236}">
                  <a16:creationId xmlns:a16="http://schemas.microsoft.com/office/drawing/2014/main" id="{F1EE6156-095D-4686-A4CE-0C12963A26AE}"/>
                </a:ext>
              </a:extLst>
            </p:cNvPr>
            <p:cNvSpPr/>
            <p:nvPr/>
          </p:nvSpPr>
          <p:spPr>
            <a:xfrm>
              <a:off x="211699" y="5215237"/>
              <a:ext cx="816249" cy="436979"/>
            </a:xfrm>
            <a:prstGeom prst="rect">
              <a:avLst/>
            </a:prstGeom>
          </p:spPr>
          <p:txBody>
            <a:bodyPr wrap="none">
              <a:spAutoFit/>
            </a:bodyPr>
            <a:lstStyle/>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ARQUITECTO</a:t>
              </a:r>
            </a:p>
            <a:p>
              <a:pPr algn="ctr">
                <a:lnSpc>
                  <a:spcPts val="1425"/>
                </a:lnSpc>
                <a:spcAft>
                  <a:spcPts val="0"/>
                </a:spcAft>
              </a:pPr>
              <a:r>
                <a:rPr lang="es-ES_tradnl" sz="900" b="1" dirty="0">
                  <a:solidFill>
                    <a:srgbClr val="000000"/>
                  </a:solidFill>
                  <a:latin typeface="Calibri" panose="020F0502020204030204" pitchFamily="34" charset="0"/>
                  <a:ea typeface="Meiryo" panose="020B0400000000000000" pitchFamily="34" charset="-128"/>
                  <a:cs typeface="Calibri" panose="020F0502020204030204" pitchFamily="34" charset="0"/>
                </a:rPr>
                <a:t>DE DATOS</a:t>
              </a:r>
              <a:endParaRPr lang="es-ES" sz="900" dirty="0">
                <a:latin typeface="Calibri" panose="020F0502020204030204" pitchFamily="34" charset="0"/>
                <a:ea typeface="Meiryo" panose="020B0400000000000000" pitchFamily="34" charset="-128"/>
                <a:cs typeface="Calibri" panose="020F0502020204030204" pitchFamily="34" charset="0"/>
              </a:endParaRPr>
            </a:p>
          </p:txBody>
        </p:sp>
      </p:grpSp>
      <p:sp>
        <p:nvSpPr>
          <p:cNvPr id="30" name="Rectángulo 29">
            <a:extLst>
              <a:ext uri="{FF2B5EF4-FFF2-40B4-BE49-F238E27FC236}">
                <a16:creationId xmlns:a16="http://schemas.microsoft.com/office/drawing/2014/main" id="{C3D97FD2-96C5-412D-89B4-A762E9A7F6D4}"/>
              </a:ext>
            </a:extLst>
          </p:cNvPr>
          <p:cNvSpPr/>
          <p:nvPr/>
        </p:nvSpPr>
        <p:spPr>
          <a:xfrm>
            <a:off x="296948" y="1148668"/>
            <a:ext cx="1152128" cy="559268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68" name="Rectángulo 7167">
            <a:extLst>
              <a:ext uri="{FF2B5EF4-FFF2-40B4-BE49-F238E27FC236}">
                <a16:creationId xmlns:a16="http://schemas.microsoft.com/office/drawing/2014/main" id="{79CF3692-013C-4609-BF85-2B6616795D08}"/>
              </a:ext>
            </a:extLst>
          </p:cNvPr>
          <p:cNvSpPr/>
          <p:nvPr/>
        </p:nvSpPr>
        <p:spPr>
          <a:xfrm>
            <a:off x="296948" y="908720"/>
            <a:ext cx="1152128" cy="23785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Avenir Next LT Pro" panose="020B0504020202020204" pitchFamily="34" charset="0"/>
              </a:rPr>
              <a:t>SQUAD</a:t>
            </a:r>
          </a:p>
        </p:txBody>
      </p:sp>
    </p:spTree>
    <p:extLst>
      <p:ext uri="{BB962C8B-B14F-4D97-AF65-F5344CB8AC3E}">
        <p14:creationId xmlns:p14="http://schemas.microsoft.com/office/powerpoint/2010/main" val="415004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62000" y="16200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rPr>
              <a:t>Timeline</a:t>
            </a:r>
            <a:endParaRPr lang="es-ES" sz="3200" dirty="0">
              <a:solidFill>
                <a:srgbClr val="76B6D6"/>
              </a:solidFill>
            </a:endParaRPr>
          </a:p>
        </p:txBody>
      </p:sp>
      <p:cxnSp>
        <p:nvCxnSpPr>
          <p:cNvPr id="14" name="Conector recto 13"/>
          <p:cNvCxnSpPr>
            <a:cxnSpLocks/>
          </p:cNvCxnSpPr>
          <p:nvPr/>
        </p:nvCxnSpPr>
        <p:spPr>
          <a:xfrm>
            <a:off x="646459" y="692696"/>
            <a:ext cx="1133023"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graphicFrame>
        <p:nvGraphicFramePr>
          <p:cNvPr id="96" name="Table 7">
            <a:extLst>
              <a:ext uri="{FF2B5EF4-FFF2-40B4-BE49-F238E27FC236}">
                <a16:creationId xmlns:a16="http://schemas.microsoft.com/office/drawing/2014/main" id="{BCF344CC-BEDB-408A-B331-2B38BA2D949B}"/>
              </a:ext>
            </a:extLst>
          </p:cNvPr>
          <p:cNvGraphicFramePr>
            <a:graphicFrameLocks noGrp="1"/>
          </p:cNvGraphicFramePr>
          <p:nvPr>
            <p:extLst>
              <p:ext uri="{D42A27DB-BD31-4B8C-83A1-F6EECF244321}">
                <p14:modId xmlns:p14="http://schemas.microsoft.com/office/powerpoint/2010/main" val="388204532"/>
              </p:ext>
            </p:extLst>
          </p:nvPr>
        </p:nvGraphicFramePr>
        <p:xfrm>
          <a:off x="252368" y="4806866"/>
          <a:ext cx="8401668" cy="783059"/>
        </p:xfrm>
        <a:graphic>
          <a:graphicData uri="http://schemas.openxmlformats.org/drawingml/2006/table">
            <a:tbl>
              <a:tblPr firstRow="1" bandRow="1">
                <a:tableStyleId>{2D5ABB26-0587-4C30-8999-92F81FD0307C}</a:tableStyleId>
              </a:tblPr>
              <a:tblGrid>
                <a:gridCol w="1400278">
                  <a:extLst>
                    <a:ext uri="{9D8B030D-6E8A-4147-A177-3AD203B41FA5}">
                      <a16:colId xmlns:a16="http://schemas.microsoft.com/office/drawing/2014/main" val="20000"/>
                    </a:ext>
                  </a:extLst>
                </a:gridCol>
                <a:gridCol w="1400278">
                  <a:extLst>
                    <a:ext uri="{9D8B030D-6E8A-4147-A177-3AD203B41FA5}">
                      <a16:colId xmlns:a16="http://schemas.microsoft.com/office/drawing/2014/main" val="20001"/>
                    </a:ext>
                  </a:extLst>
                </a:gridCol>
                <a:gridCol w="1400278">
                  <a:extLst>
                    <a:ext uri="{9D8B030D-6E8A-4147-A177-3AD203B41FA5}">
                      <a16:colId xmlns:a16="http://schemas.microsoft.com/office/drawing/2014/main" val="20002"/>
                    </a:ext>
                  </a:extLst>
                </a:gridCol>
                <a:gridCol w="1400278">
                  <a:extLst>
                    <a:ext uri="{9D8B030D-6E8A-4147-A177-3AD203B41FA5}">
                      <a16:colId xmlns:a16="http://schemas.microsoft.com/office/drawing/2014/main" val="20003"/>
                    </a:ext>
                  </a:extLst>
                </a:gridCol>
                <a:gridCol w="1400278">
                  <a:extLst>
                    <a:ext uri="{9D8B030D-6E8A-4147-A177-3AD203B41FA5}">
                      <a16:colId xmlns:a16="http://schemas.microsoft.com/office/drawing/2014/main" val="20004"/>
                    </a:ext>
                  </a:extLst>
                </a:gridCol>
                <a:gridCol w="1400278">
                  <a:extLst>
                    <a:ext uri="{9D8B030D-6E8A-4147-A177-3AD203B41FA5}">
                      <a16:colId xmlns:a16="http://schemas.microsoft.com/office/drawing/2014/main" val="20005"/>
                    </a:ext>
                  </a:extLst>
                </a:gridCol>
              </a:tblGrid>
              <a:tr h="783059">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Febrero</a:t>
                      </a:r>
                    </a:p>
                  </a:txBody>
                  <a:tcPr marL="0" marR="0" marT="34290" marB="3429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Marzo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Abril</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Mayo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Junio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Julio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105" name="Rectangle 29">
            <a:extLst>
              <a:ext uri="{FF2B5EF4-FFF2-40B4-BE49-F238E27FC236}">
                <a16:creationId xmlns:a16="http://schemas.microsoft.com/office/drawing/2014/main" id="{86D2490A-EF78-45CD-88EE-894B1FD17037}"/>
              </a:ext>
            </a:extLst>
          </p:cNvPr>
          <p:cNvSpPr/>
          <p:nvPr/>
        </p:nvSpPr>
        <p:spPr>
          <a:xfrm>
            <a:off x="1212971" y="1268760"/>
            <a:ext cx="774571"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INICIO</a:t>
            </a:r>
          </a:p>
        </p:txBody>
      </p:sp>
      <p:sp>
        <p:nvSpPr>
          <p:cNvPr id="106" name="Rectangle 31">
            <a:extLst>
              <a:ext uri="{FF2B5EF4-FFF2-40B4-BE49-F238E27FC236}">
                <a16:creationId xmlns:a16="http://schemas.microsoft.com/office/drawing/2014/main" id="{3BC31810-8EFA-4622-BC9F-FBACE70BFBC0}"/>
              </a:ext>
            </a:extLst>
          </p:cNvPr>
          <p:cNvSpPr/>
          <p:nvPr/>
        </p:nvSpPr>
        <p:spPr>
          <a:xfrm>
            <a:off x="1300216" y="1899826"/>
            <a:ext cx="2220389" cy="276999"/>
          </a:xfrm>
          <a:prstGeom prst="rect">
            <a:avLst/>
          </a:prstGeom>
          <a:solidFill>
            <a:schemeClr val="accent2"/>
          </a:solidFill>
          <a:ln>
            <a:solidFill>
              <a:schemeClr val="accent2"/>
            </a:solidFill>
          </a:ln>
        </p:spPr>
        <p:txBody>
          <a:bodyPr wrap="square" rtlCol="0">
            <a:spAutoFit/>
          </a:bodyPr>
          <a:lstStyle/>
          <a:p>
            <a:r>
              <a:rPr lang="es-ES" sz="1200" dirty="0">
                <a:latin typeface="Avenir Next LT Pro" panose="020B0504020202020204" pitchFamily="34" charset="0"/>
              </a:rPr>
              <a:t>Comprensión del negocio</a:t>
            </a:r>
            <a:endParaRPr lang="en-US" sz="1200" dirty="0">
              <a:solidFill>
                <a:srgbClr val="272A31"/>
              </a:solidFill>
              <a:latin typeface="Avenir Next LT Pro" panose="020B0504020202020204" pitchFamily="34" charset="0"/>
            </a:endParaRPr>
          </a:p>
        </p:txBody>
      </p:sp>
      <p:cxnSp>
        <p:nvCxnSpPr>
          <p:cNvPr id="107" name="Straight Connector 33">
            <a:extLst>
              <a:ext uri="{FF2B5EF4-FFF2-40B4-BE49-F238E27FC236}">
                <a16:creationId xmlns:a16="http://schemas.microsoft.com/office/drawing/2014/main" id="{C4F0F540-5A0A-47F1-8F34-8EFFD9270356}"/>
              </a:ext>
            </a:extLst>
          </p:cNvPr>
          <p:cNvCxnSpPr>
            <a:cxnSpLocks/>
          </p:cNvCxnSpPr>
          <p:nvPr/>
        </p:nvCxnSpPr>
        <p:spPr>
          <a:xfrm flipV="1">
            <a:off x="1206001" y="1271040"/>
            <a:ext cx="0" cy="35358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50">
            <a:extLst>
              <a:ext uri="{FF2B5EF4-FFF2-40B4-BE49-F238E27FC236}">
                <a16:creationId xmlns:a16="http://schemas.microsoft.com/office/drawing/2014/main" id="{48830353-737B-490A-A4EC-6A187542ABFF}"/>
              </a:ext>
            </a:extLst>
          </p:cNvPr>
          <p:cNvCxnSpPr>
            <a:cxnSpLocks/>
          </p:cNvCxnSpPr>
          <p:nvPr/>
        </p:nvCxnSpPr>
        <p:spPr>
          <a:xfrm flipV="1">
            <a:off x="1300216" y="2168387"/>
            <a:ext cx="0" cy="26384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52">
            <a:extLst>
              <a:ext uri="{FF2B5EF4-FFF2-40B4-BE49-F238E27FC236}">
                <a16:creationId xmlns:a16="http://schemas.microsoft.com/office/drawing/2014/main" id="{0BF5FF47-9016-4D8A-AEB0-8DC61F80F0E8}"/>
              </a:ext>
            </a:extLst>
          </p:cNvPr>
          <p:cNvCxnSpPr>
            <a:cxnSpLocks/>
          </p:cNvCxnSpPr>
          <p:nvPr/>
        </p:nvCxnSpPr>
        <p:spPr>
          <a:xfrm flipV="1">
            <a:off x="8436911" y="1458858"/>
            <a:ext cx="0" cy="334800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81">
            <a:extLst>
              <a:ext uri="{FF2B5EF4-FFF2-40B4-BE49-F238E27FC236}">
                <a16:creationId xmlns:a16="http://schemas.microsoft.com/office/drawing/2014/main" id="{97FD89A8-3BCC-4C1B-8242-9CCEC81041A1}"/>
              </a:ext>
            </a:extLst>
          </p:cNvPr>
          <p:cNvCxnSpPr>
            <a:cxnSpLocks/>
          </p:cNvCxnSpPr>
          <p:nvPr/>
        </p:nvCxnSpPr>
        <p:spPr>
          <a:xfrm flipV="1">
            <a:off x="1200754" y="1609575"/>
            <a:ext cx="7236157" cy="51467"/>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6" name="Straight Connector 100">
            <a:extLst>
              <a:ext uri="{FF2B5EF4-FFF2-40B4-BE49-F238E27FC236}">
                <a16:creationId xmlns:a16="http://schemas.microsoft.com/office/drawing/2014/main" id="{AB706DAD-5FD0-4C60-8D99-07A3426861A5}"/>
              </a:ext>
            </a:extLst>
          </p:cNvPr>
          <p:cNvCxnSpPr>
            <a:cxnSpLocks/>
          </p:cNvCxnSpPr>
          <p:nvPr/>
        </p:nvCxnSpPr>
        <p:spPr>
          <a:xfrm>
            <a:off x="1300216" y="2322954"/>
            <a:ext cx="1202425"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74" name="Rectangle 31">
            <a:extLst>
              <a:ext uri="{FF2B5EF4-FFF2-40B4-BE49-F238E27FC236}">
                <a16:creationId xmlns:a16="http://schemas.microsoft.com/office/drawing/2014/main" id="{A361815E-76B9-4884-B90B-7291D965EBE5}"/>
              </a:ext>
            </a:extLst>
          </p:cNvPr>
          <p:cNvSpPr/>
          <p:nvPr/>
        </p:nvSpPr>
        <p:spPr>
          <a:xfrm>
            <a:off x="2456470" y="2414616"/>
            <a:ext cx="1837436" cy="276999"/>
          </a:xfrm>
          <a:prstGeom prst="rect">
            <a:avLst/>
          </a:prstGeom>
          <a:solidFill>
            <a:schemeClr val="bg2">
              <a:lumMod val="75000"/>
            </a:schemeClr>
          </a:solidFill>
          <a:ln>
            <a:solidFill>
              <a:schemeClr val="accent2"/>
            </a:solidFill>
          </a:ln>
        </p:spPr>
        <p:txBody>
          <a:bodyPr wrap="square" rtlCol="0">
            <a:spAutoFit/>
          </a:bodyPr>
          <a:lstStyle/>
          <a:p>
            <a:r>
              <a:rPr lang="es-ES" sz="1200" dirty="0">
                <a:latin typeface="Avenir Next LT Pro" panose="020B0504020202020204" pitchFamily="34" charset="0"/>
              </a:rPr>
              <a:t>Compresión de datos</a:t>
            </a:r>
            <a:endParaRPr lang="en-US" sz="1200" dirty="0">
              <a:solidFill>
                <a:srgbClr val="272A31"/>
              </a:solidFill>
              <a:latin typeface="Avenir Next LT Pro" panose="020B0504020202020204" pitchFamily="34" charset="0"/>
            </a:endParaRPr>
          </a:p>
        </p:txBody>
      </p:sp>
      <p:sp>
        <p:nvSpPr>
          <p:cNvPr id="178" name="Rectangle 29">
            <a:extLst>
              <a:ext uri="{FF2B5EF4-FFF2-40B4-BE49-F238E27FC236}">
                <a16:creationId xmlns:a16="http://schemas.microsoft.com/office/drawing/2014/main" id="{319BE501-6BE7-4D75-AEF6-A538302C7301}"/>
              </a:ext>
            </a:extLst>
          </p:cNvPr>
          <p:cNvSpPr/>
          <p:nvPr/>
        </p:nvSpPr>
        <p:spPr>
          <a:xfrm>
            <a:off x="8451038" y="4500220"/>
            <a:ext cx="513450"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FIN</a:t>
            </a:r>
          </a:p>
        </p:txBody>
      </p:sp>
      <p:sp>
        <p:nvSpPr>
          <p:cNvPr id="179" name="Rectangle 31">
            <a:extLst>
              <a:ext uri="{FF2B5EF4-FFF2-40B4-BE49-F238E27FC236}">
                <a16:creationId xmlns:a16="http://schemas.microsoft.com/office/drawing/2014/main" id="{8114E52C-AAA8-437E-A1CF-581A58265B1B}"/>
              </a:ext>
            </a:extLst>
          </p:cNvPr>
          <p:cNvSpPr/>
          <p:nvPr/>
        </p:nvSpPr>
        <p:spPr>
          <a:xfrm>
            <a:off x="3503027" y="2891606"/>
            <a:ext cx="2105691" cy="276999"/>
          </a:xfrm>
          <a:prstGeom prst="rect">
            <a:avLst/>
          </a:prstGeom>
          <a:solidFill>
            <a:schemeClr val="accent2">
              <a:lumMod val="60000"/>
              <a:lumOff val="40000"/>
            </a:schemeClr>
          </a:solidFill>
          <a:ln>
            <a:solidFill>
              <a:schemeClr val="accent2"/>
            </a:solidFill>
          </a:ln>
        </p:spPr>
        <p:txBody>
          <a:bodyPr wrap="square" rtlCol="0">
            <a:spAutoFit/>
          </a:bodyPr>
          <a:lstStyle/>
          <a:p>
            <a:r>
              <a:rPr lang="es-ES" sz="1200" dirty="0">
                <a:latin typeface="Avenir Next LT Pro" panose="020B0504020202020204" pitchFamily="34" charset="0"/>
              </a:rPr>
              <a:t>Preparación de los datos</a:t>
            </a:r>
            <a:endParaRPr lang="en-US" sz="1200" dirty="0">
              <a:solidFill>
                <a:srgbClr val="272A31"/>
              </a:solidFill>
              <a:latin typeface="Avenir Next LT Pro" panose="020B0504020202020204" pitchFamily="34" charset="0"/>
            </a:endParaRPr>
          </a:p>
        </p:txBody>
      </p:sp>
      <p:sp>
        <p:nvSpPr>
          <p:cNvPr id="180" name="Rectangle 31">
            <a:extLst>
              <a:ext uri="{FF2B5EF4-FFF2-40B4-BE49-F238E27FC236}">
                <a16:creationId xmlns:a16="http://schemas.microsoft.com/office/drawing/2014/main" id="{19EB45B8-E517-404E-AF47-CFE7CC8EA61A}"/>
              </a:ext>
            </a:extLst>
          </p:cNvPr>
          <p:cNvSpPr/>
          <p:nvPr/>
        </p:nvSpPr>
        <p:spPr>
          <a:xfrm>
            <a:off x="4818832" y="3414042"/>
            <a:ext cx="1080863" cy="276999"/>
          </a:xfrm>
          <a:prstGeom prst="rect">
            <a:avLst/>
          </a:prstGeom>
          <a:solidFill>
            <a:schemeClr val="accent4"/>
          </a:solidFill>
          <a:ln>
            <a:solidFill>
              <a:schemeClr val="accent2"/>
            </a:solidFill>
          </a:ln>
        </p:spPr>
        <p:txBody>
          <a:bodyPr wrap="square" rtlCol="0">
            <a:spAutoFit/>
          </a:bodyPr>
          <a:lstStyle/>
          <a:p>
            <a:r>
              <a:rPr lang="es-ES" sz="1200" dirty="0">
                <a:latin typeface="Avenir Next LT Pro" panose="020B0504020202020204" pitchFamily="34" charset="0"/>
              </a:rPr>
              <a:t>Modelado</a:t>
            </a:r>
            <a:endParaRPr lang="en-US" sz="1200" dirty="0">
              <a:solidFill>
                <a:srgbClr val="272A31"/>
              </a:solidFill>
              <a:latin typeface="Avenir Next LT Pro" panose="020B0504020202020204" pitchFamily="34" charset="0"/>
            </a:endParaRPr>
          </a:p>
        </p:txBody>
      </p:sp>
      <p:sp>
        <p:nvSpPr>
          <p:cNvPr id="181" name="Rectangle 31">
            <a:extLst>
              <a:ext uri="{FF2B5EF4-FFF2-40B4-BE49-F238E27FC236}">
                <a16:creationId xmlns:a16="http://schemas.microsoft.com/office/drawing/2014/main" id="{187C1216-AAF8-45FC-B68E-F3B1259A346A}"/>
              </a:ext>
            </a:extLst>
          </p:cNvPr>
          <p:cNvSpPr/>
          <p:nvPr/>
        </p:nvSpPr>
        <p:spPr>
          <a:xfrm>
            <a:off x="5496032" y="3845954"/>
            <a:ext cx="2152597" cy="276999"/>
          </a:xfrm>
          <a:prstGeom prst="rect">
            <a:avLst/>
          </a:prstGeom>
          <a:solidFill>
            <a:srgbClr val="B6FFA1"/>
          </a:solidFill>
          <a:ln>
            <a:solidFill>
              <a:schemeClr val="accent2"/>
            </a:solidFill>
          </a:ln>
        </p:spPr>
        <p:txBody>
          <a:bodyPr wrap="square" rtlCol="0">
            <a:spAutoFit/>
          </a:bodyPr>
          <a:lstStyle/>
          <a:p>
            <a:r>
              <a:rPr lang="es-ES" sz="1200" dirty="0">
                <a:latin typeface="Avenir Next LT Pro" panose="020B0504020202020204" pitchFamily="34" charset="0"/>
              </a:rPr>
              <a:t>Evaluación de resultados</a:t>
            </a:r>
            <a:endParaRPr lang="en-US" sz="1200" dirty="0">
              <a:solidFill>
                <a:srgbClr val="272A31"/>
              </a:solidFill>
              <a:latin typeface="Avenir Next LT Pro" panose="020B0504020202020204" pitchFamily="34" charset="0"/>
            </a:endParaRPr>
          </a:p>
        </p:txBody>
      </p:sp>
      <p:sp>
        <p:nvSpPr>
          <p:cNvPr id="182" name="Rectangle 31">
            <a:extLst>
              <a:ext uri="{FF2B5EF4-FFF2-40B4-BE49-F238E27FC236}">
                <a16:creationId xmlns:a16="http://schemas.microsoft.com/office/drawing/2014/main" id="{935F64D2-1A2C-4E86-93A1-08E57546FE80}"/>
              </a:ext>
            </a:extLst>
          </p:cNvPr>
          <p:cNvSpPr/>
          <p:nvPr/>
        </p:nvSpPr>
        <p:spPr>
          <a:xfrm>
            <a:off x="6270188" y="4346331"/>
            <a:ext cx="2152597" cy="276999"/>
          </a:xfrm>
          <a:prstGeom prst="rect">
            <a:avLst/>
          </a:prstGeom>
          <a:solidFill>
            <a:srgbClr val="C00000"/>
          </a:solidFill>
          <a:ln>
            <a:solidFill>
              <a:schemeClr val="accent2"/>
            </a:solidFill>
          </a:ln>
        </p:spPr>
        <p:txBody>
          <a:bodyPr wrap="square" rtlCol="0">
            <a:spAutoFit/>
          </a:bodyPr>
          <a:lstStyle/>
          <a:p>
            <a:r>
              <a:rPr lang="es-ES" sz="1200" dirty="0">
                <a:latin typeface="Avenir Next LT Pro" panose="020B0504020202020204" pitchFamily="34" charset="0"/>
              </a:rPr>
              <a:t>Informe final y revisión</a:t>
            </a:r>
            <a:endParaRPr lang="en-US" sz="1200" dirty="0">
              <a:solidFill>
                <a:srgbClr val="272A31"/>
              </a:solidFill>
              <a:latin typeface="Avenir Next LT Pro" panose="020B0504020202020204" pitchFamily="34" charset="0"/>
            </a:endParaRPr>
          </a:p>
        </p:txBody>
      </p:sp>
      <p:cxnSp>
        <p:nvCxnSpPr>
          <p:cNvPr id="184" name="Straight Connector 100">
            <a:extLst>
              <a:ext uri="{FF2B5EF4-FFF2-40B4-BE49-F238E27FC236}">
                <a16:creationId xmlns:a16="http://schemas.microsoft.com/office/drawing/2014/main" id="{4873D8E7-A5A3-4E70-9F73-8B6F37813EA9}"/>
              </a:ext>
            </a:extLst>
          </p:cNvPr>
          <p:cNvCxnSpPr>
            <a:cxnSpLocks/>
          </p:cNvCxnSpPr>
          <p:nvPr/>
        </p:nvCxnSpPr>
        <p:spPr>
          <a:xfrm>
            <a:off x="2456470" y="2827010"/>
            <a:ext cx="104655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87" name="Straight Connector 50">
            <a:extLst>
              <a:ext uri="{FF2B5EF4-FFF2-40B4-BE49-F238E27FC236}">
                <a16:creationId xmlns:a16="http://schemas.microsoft.com/office/drawing/2014/main" id="{A56C839D-3FEA-415C-8F44-756326730748}"/>
              </a:ext>
            </a:extLst>
          </p:cNvPr>
          <p:cNvCxnSpPr>
            <a:cxnSpLocks/>
          </p:cNvCxnSpPr>
          <p:nvPr/>
        </p:nvCxnSpPr>
        <p:spPr>
          <a:xfrm flipV="1">
            <a:off x="2456471" y="2645378"/>
            <a:ext cx="0" cy="22768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50">
            <a:extLst>
              <a:ext uri="{FF2B5EF4-FFF2-40B4-BE49-F238E27FC236}">
                <a16:creationId xmlns:a16="http://schemas.microsoft.com/office/drawing/2014/main" id="{33806030-6B3C-4AC9-A515-5C27BFE2A28A}"/>
              </a:ext>
            </a:extLst>
          </p:cNvPr>
          <p:cNvCxnSpPr>
            <a:cxnSpLocks/>
          </p:cNvCxnSpPr>
          <p:nvPr/>
        </p:nvCxnSpPr>
        <p:spPr>
          <a:xfrm flipV="1">
            <a:off x="3503027" y="3186956"/>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5" name="Straight Connector 100">
            <a:extLst>
              <a:ext uri="{FF2B5EF4-FFF2-40B4-BE49-F238E27FC236}">
                <a16:creationId xmlns:a16="http://schemas.microsoft.com/office/drawing/2014/main" id="{8B78411A-A7DF-45B9-B53D-21541F8B6D5D}"/>
              </a:ext>
            </a:extLst>
          </p:cNvPr>
          <p:cNvCxnSpPr>
            <a:cxnSpLocks/>
          </p:cNvCxnSpPr>
          <p:nvPr/>
        </p:nvCxnSpPr>
        <p:spPr>
          <a:xfrm>
            <a:off x="3520605" y="3331066"/>
            <a:ext cx="129822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50">
            <a:extLst>
              <a:ext uri="{FF2B5EF4-FFF2-40B4-BE49-F238E27FC236}">
                <a16:creationId xmlns:a16="http://schemas.microsoft.com/office/drawing/2014/main" id="{12902546-6B7C-4EA0-87FA-79A9C8BD6CF1}"/>
              </a:ext>
            </a:extLst>
          </p:cNvPr>
          <p:cNvCxnSpPr>
            <a:cxnSpLocks/>
          </p:cNvCxnSpPr>
          <p:nvPr/>
        </p:nvCxnSpPr>
        <p:spPr>
          <a:xfrm flipV="1">
            <a:off x="4816870" y="3623274"/>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50">
            <a:extLst>
              <a:ext uri="{FF2B5EF4-FFF2-40B4-BE49-F238E27FC236}">
                <a16:creationId xmlns:a16="http://schemas.microsoft.com/office/drawing/2014/main" id="{E75C41AB-4166-4BBE-AE8C-1A08AC604E01}"/>
              </a:ext>
            </a:extLst>
          </p:cNvPr>
          <p:cNvCxnSpPr>
            <a:cxnSpLocks/>
          </p:cNvCxnSpPr>
          <p:nvPr/>
        </p:nvCxnSpPr>
        <p:spPr>
          <a:xfrm flipV="1">
            <a:off x="5496032" y="4120565"/>
            <a:ext cx="0" cy="8588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0" name="Straight Connector 50">
            <a:extLst>
              <a:ext uri="{FF2B5EF4-FFF2-40B4-BE49-F238E27FC236}">
                <a16:creationId xmlns:a16="http://schemas.microsoft.com/office/drawing/2014/main" id="{A069A759-EA0F-430C-81F1-AB63B89598C9}"/>
              </a:ext>
            </a:extLst>
          </p:cNvPr>
          <p:cNvCxnSpPr>
            <a:cxnSpLocks/>
          </p:cNvCxnSpPr>
          <p:nvPr/>
        </p:nvCxnSpPr>
        <p:spPr>
          <a:xfrm flipV="1">
            <a:off x="6272057" y="4584506"/>
            <a:ext cx="0" cy="67542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100">
            <a:extLst>
              <a:ext uri="{FF2B5EF4-FFF2-40B4-BE49-F238E27FC236}">
                <a16:creationId xmlns:a16="http://schemas.microsoft.com/office/drawing/2014/main" id="{B04A56A4-4792-4E56-99DF-9449DF4DEF1A}"/>
              </a:ext>
            </a:extLst>
          </p:cNvPr>
          <p:cNvCxnSpPr>
            <a:cxnSpLocks/>
          </p:cNvCxnSpPr>
          <p:nvPr/>
        </p:nvCxnSpPr>
        <p:spPr>
          <a:xfrm>
            <a:off x="4816870" y="3809338"/>
            <a:ext cx="620901"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04" name="Straight Connector 100">
            <a:extLst>
              <a:ext uri="{FF2B5EF4-FFF2-40B4-BE49-F238E27FC236}">
                <a16:creationId xmlns:a16="http://schemas.microsoft.com/office/drawing/2014/main" id="{2956A3FF-AFB5-483E-B051-DBBB336C1D3A}"/>
              </a:ext>
            </a:extLst>
          </p:cNvPr>
          <p:cNvCxnSpPr>
            <a:cxnSpLocks/>
          </p:cNvCxnSpPr>
          <p:nvPr/>
        </p:nvCxnSpPr>
        <p:spPr>
          <a:xfrm>
            <a:off x="5498436" y="4267170"/>
            <a:ext cx="771752"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46C13632-1CC3-43D3-80F0-F95B85E17B4C}"/>
              </a:ext>
            </a:extLst>
          </p:cNvPr>
          <p:cNvSpPr txBox="1"/>
          <p:nvPr/>
        </p:nvSpPr>
        <p:spPr>
          <a:xfrm>
            <a:off x="3779912" y="5805264"/>
            <a:ext cx="2808312" cy="369332"/>
          </a:xfrm>
          <a:prstGeom prst="rect">
            <a:avLst/>
          </a:prstGeom>
          <a:noFill/>
        </p:spPr>
        <p:txBody>
          <a:bodyPr wrap="square" rtlCol="0">
            <a:spAutoFit/>
          </a:bodyPr>
          <a:lstStyle/>
          <a:p>
            <a:r>
              <a:rPr lang="es-ES_tradnl" dirty="0">
                <a:solidFill>
                  <a:srgbClr val="053144"/>
                </a:solidFill>
                <a:latin typeface="Avenir Next LT Pro" panose="020B0504020202020204" pitchFamily="34" charset="0"/>
              </a:rPr>
              <a:t>TIMELINE</a:t>
            </a:r>
            <a:endParaRPr lang="es-ES" dirty="0">
              <a:solidFill>
                <a:srgbClr val="053144"/>
              </a:solidFill>
              <a:latin typeface="Avenir Next LT Pro" panose="020B0504020202020204" pitchFamily="34" charset="0"/>
            </a:endParaRPr>
          </a:p>
        </p:txBody>
      </p:sp>
    </p:spTree>
    <p:extLst>
      <p:ext uri="{BB962C8B-B14F-4D97-AF65-F5344CB8AC3E}">
        <p14:creationId xmlns:p14="http://schemas.microsoft.com/office/powerpoint/2010/main" val="233036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031AF013-6C9A-4ECB-BA4C-2538C0367A3C}"/>
              </a:ext>
            </a:extLst>
          </p:cNvPr>
          <p:cNvSpPr/>
          <p:nvPr/>
        </p:nvSpPr>
        <p:spPr>
          <a:xfrm>
            <a:off x="2879928" y="692696"/>
            <a:ext cx="5436488" cy="5400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1 Título"/>
          <p:cNvSpPr txBox="1">
            <a:spLocks/>
          </p:cNvSpPr>
          <p:nvPr/>
        </p:nvSpPr>
        <p:spPr>
          <a:xfrm>
            <a:off x="162000" y="16200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Calibri" panose="020F0502020204030204" pitchFamily="34" charset="0"/>
                <a:cs typeface="Calibri" panose="020F0502020204030204" pitchFamily="34" charset="0"/>
              </a:rPr>
              <a:t>Arquitectura</a:t>
            </a:r>
            <a:endParaRPr lang="es-ES" sz="3200" dirty="0">
              <a:solidFill>
                <a:srgbClr val="76B6D6"/>
              </a:solidFill>
              <a:latin typeface="Calibri" panose="020F0502020204030204" pitchFamily="34" charset="0"/>
              <a:cs typeface="Calibri" panose="020F0502020204030204" pitchFamily="34" charset="0"/>
            </a:endParaRPr>
          </a:p>
        </p:txBody>
      </p:sp>
      <p:cxnSp>
        <p:nvCxnSpPr>
          <p:cNvPr id="14" name="Conector recto 13"/>
          <p:cNvCxnSpPr/>
          <p:nvPr/>
        </p:nvCxnSpPr>
        <p:spPr>
          <a:xfrm>
            <a:off x="467544" y="670114"/>
            <a:ext cx="2088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5362" name="Picture 2" descr="Working with CSV files | Fund Recs">
            <a:extLst>
              <a:ext uri="{FF2B5EF4-FFF2-40B4-BE49-F238E27FC236}">
                <a16:creationId xmlns:a16="http://schemas.microsoft.com/office/drawing/2014/main" id="{CAB3E9E7-6751-4B3F-A1B5-5AD26A9763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789418"/>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Guia de estilo para desarrollar una API | by Alejandro Roa | Medium">
            <a:extLst>
              <a:ext uri="{FF2B5EF4-FFF2-40B4-BE49-F238E27FC236}">
                <a16:creationId xmlns:a16="http://schemas.microsoft.com/office/drawing/2014/main" id="{AC0A3DD2-9B8F-44B6-B69F-CAA5811EA3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15" y="3801333"/>
            <a:ext cx="924555" cy="97920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remios Datathon y de Periodismo de Datos del Ayuntamiento de ...">
            <a:extLst>
              <a:ext uri="{FF2B5EF4-FFF2-40B4-BE49-F238E27FC236}">
                <a16:creationId xmlns:a16="http://schemas.microsoft.com/office/drawing/2014/main" id="{6D6ED911-5960-41AE-B73E-9032338BB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81" y="2892955"/>
            <a:ext cx="1503626" cy="104010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Por qué Docker? - Linux en Taringa!">
            <a:extLst>
              <a:ext uri="{FF2B5EF4-FFF2-40B4-BE49-F238E27FC236}">
                <a16:creationId xmlns:a16="http://schemas.microsoft.com/office/drawing/2014/main" id="{AB06FB90-984E-4C19-997D-2092E49BC9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9182" y="-171400"/>
            <a:ext cx="2259161" cy="2015608"/>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id="{2BC9ED29-C159-4821-9B8E-A3D52D9EC5EF}"/>
              </a:ext>
            </a:extLst>
          </p:cNvPr>
          <p:cNvSpPr/>
          <p:nvPr/>
        </p:nvSpPr>
        <p:spPr>
          <a:xfrm>
            <a:off x="1943824" y="2996953"/>
            <a:ext cx="82820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esquinas redondeadas 32">
            <a:extLst>
              <a:ext uri="{FF2B5EF4-FFF2-40B4-BE49-F238E27FC236}">
                <a16:creationId xmlns:a16="http://schemas.microsoft.com/office/drawing/2014/main" id="{C51E2730-37CF-40FA-8705-25A688E90E8D}"/>
              </a:ext>
            </a:extLst>
          </p:cNvPr>
          <p:cNvSpPr/>
          <p:nvPr/>
        </p:nvSpPr>
        <p:spPr>
          <a:xfrm>
            <a:off x="3132188" y="1932329"/>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CuadroTexto 3">
            <a:extLst>
              <a:ext uri="{FF2B5EF4-FFF2-40B4-BE49-F238E27FC236}">
                <a16:creationId xmlns:a16="http://schemas.microsoft.com/office/drawing/2014/main" id="{B4122D29-9AC2-4EE2-9CA1-BB50B9388145}"/>
              </a:ext>
            </a:extLst>
          </p:cNvPr>
          <p:cNvSpPr txBox="1"/>
          <p:nvPr/>
        </p:nvSpPr>
        <p:spPr>
          <a:xfrm>
            <a:off x="4644008" y="1628800"/>
            <a:ext cx="3024336"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Procesamiento de datos</a:t>
            </a:r>
          </a:p>
        </p:txBody>
      </p:sp>
      <p:sp>
        <p:nvSpPr>
          <p:cNvPr id="6" name="Flecha: a la izquierda y derecha 5">
            <a:extLst>
              <a:ext uri="{FF2B5EF4-FFF2-40B4-BE49-F238E27FC236}">
                <a16:creationId xmlns:a16="http://schemas.microsoft.com/office/drawing/2014/main" id="{C399A176-3840-45D6-B2F3-92504387A0A5}"/>
              </a:ext>
            </a:extLst>
          </p:cNvPr>
          <p:cNvSpPr/>
          <p:nvPr/>
        </p:nvSpPr>
        <p:spPr>
          <a:xfrm>
            <a:off x="5193481" y="3150919"/>
            <a:ext cx="586155" cy="203655"/>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15374" name="Picture 14" descr="Primeros pasos con pandas en Python - AEPI Escuela de programacion ...">
            <a:extLst>
              <a:ext uri="{FF2B5EF4-FFF2-40B4-BE49-F238E27FC236}">
                <a16:creationId xmlns:a16="http://schemas.microsoft.com/office/drawing/2014/main" id="{956DD34E-21C8-4514-B17D-0C95EAD945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3636" y="2321893"/>
            <a:ext cx="2467033" cy="1421542"/>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Google Collaboratory Notebooks and sharing it on Github | by ...">
            <a:extLst>
              <a:ext uri="{FF2B5EF4-FFF2-40B4-BE49-F238E27FC236}">
                <a16:creationId xmlns:a16="http://schemas.microsoft.com/office/drawing/2014/main" id="{A88AB4A4-E533-4A95-9B18-F509AA1C5E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2390" y="2829766"/>
            <a:ext cx="1704844" cy="71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esquinas redondeadas 40">
            <a:extLst>
              <a:ext uri="{FF2B5EF4-FFF2-40B4-BE49-F238E27FC236}">
                <a16:creationId xmlns:a16="http://schemas.microsoft.com/office/drawing/2014/main" id="{982994E2-0F01-4B44-8CE1-3ADB11325D39}"/>
              </a:ext>
            </a:extLst>
          </p:cNvPr>
          <p:cNvSpPr/>
          <p:nvPr/>
        </p:nvSpPr>
        <p:spPr>
          <a:xfrm>
            <a:off x="3169777" y="4089136"/>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CuadroTexto 42">
            <a:extLst>
              <a:ext uri="{FF2B5EF4-FFF2-40B4-BE49-F238E27FC236}">
                <a16:creationId xmlns:a16="http://schemas.microsoft.com/office/drawing/2014/main" id="{7F899546-A833-4F36-8D8E-FC4A6F86BF25}"/>
              </a:ext>
            </a:extLst>
          </p:cNvPr>
          <p:cNvSpPr txBox="1"/>
          <p:nvPr/>
        </p:nvSpPr>
        <p:spPr>
          <a:xfrm>
            <a:off x="4927214" y="3831556"/>
            <a:ext cx="1704844"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Visualización</a:t>
            </a:r>
          </a:p>
        </p:txBody>
      </p:sp>
      <p:pic>
        <p:nvPicPr>
          <p:cNvPr id="15380" name="Picture 20" descr="ELK Stack Tutorial - Getting Started With ELK Stack | Edureka">
            <a:extLst>
              <a:ext uri="{FF2B5EF4-FFF2-40B4-BE49-F238E27FC236}">
                <a16:creationId xmlns:a16="http://schemas.microsoft.com/office/drawing/2014/main" id="{DD897998-CAA0-46E5-9430-415C1AE4AB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9182" y="4116854"/>
            <a:ext cx="2394788" cy="172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93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492349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22"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62000" y="162000"/>
            <a:ext cx="8883918" cy="504056"/>
          </a:xfrm>
          <a:prstGeom prst="rect">
            <a:avLst/>
          </a:prstGeom>
        </p:spPr>
        <p:txBody>
          <a:bodyPr vert="horz" anchor="ctr">
            <a:normAutofit fontScale="2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12800" dirty="0">
                <a:solidFill>
                  <a:srgbClr val="76B6D6"/>
                </a:solidFill>
              </a:rPr>
              <a:t>Preparación de los datos</a:t>
            </a:r>
            <a:endParaRPr lang="es-ES" dirty="0">
              <a:solidFill>
                <a:srgbClr val="76B6D6"/>
              </a:solidFill>
            </a:endParaRPr>
          </a:p>
        </p:txBody>
      </p:sp>
      <p:sp>
        <p:nvSpPr>
          <p:cNvPr id="8" name="2 Marcador de contenido"/>
          <p:cNvSpPr txBox="1">
            <a:spLocks/>
          </p:cNvSpPr>
          <p:nvPr/>
        </p:nvSpPr>
        <p:spPr>
          <a:xfrm>
            <a:off x="143453" y="764704"/>
            <a:ext cx="5355523"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a:t>
            </a:r>
            <a:r>
              <a:rPr lang="es-ES_tradnl" sz="1200" dirty="0" err="1">
                <a:latin typeface="+mj-lt"/>
              </a:rPr>
              <a:t>dataset</a:t>
            </a:r>
            <a:r>
              <a:rPr lang="es-ES_tradnl" sz="1200" dirty="0">
                <a:latin typeface="+mj-lt"/>
              </a:rPr>
              <a:t>  con </a:t>
            </a:r>
            <a:r>
              <a:rPr lang="es-ES_tradnl" sz="1200" b="1" dirty="0" err="1">
                <a:latin typeface="+mj-lt"/>
              </a:rPr>
              <a:t>phyton</a:t>
            </a:r>
            <a:r>
              <a:rPr lang="es-ES_tradnl" sz="1200" dirty="0">
                <a:latin typeface="+mj-lt"/>
              </a:rPr>
              <a:t>:  </a:t>
            </a:r>
          </a:p>
        </p:txBody>
      </p:sp>
      <p:grpSp>
        <p:nvGrpSpPr>
          <p:cNvPr id="3" name="2 Grupo"/>
          <p:cNvGrpSpPr/>
          <p:nvPr/>
        </p:nvGrpSpPr>
        <p:grpSpPr>
          <a:xfrm>
            <a:off x="3845380" y="1196752"/>
            <a:ext cx="5114737" cy="2589530"/>
            <a:chOff x="3563888" y="1268760"/>
            <a:chExt cx="5396230" cy="2589530"/>
          </a:xfrm>
        </p:grpSpPr>
        <p:pic>
          <p:nvPicPr>
            <p:cNvPr id="14" name="13 Imagen"/>
            <p:cNvPicPr/>
            <p:nvPr/>
          </p:nvPicPr>
          <p:blipFill>
            <a:blip r:embed="rId7"/>
            <a:stretch>
              <a:fillRect/>
            </a:stretch>
          </p:blipFill>
          <p:spPr>
            <a:xfrm>
              <a:off x="3563888" y="1268760"/>
              <a:ext cx="5396230" cy="2589530"/>
            </a:xfrm>
            <a:prstGeom prst="rect">
              <a:avLst/>
            </a:prstGeom>
          </p:spPr>
        </p:pic>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2400" y="1366850"/>
              <a:ext cx="471539" cy="45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2 Marcador de contenido"/>
          <p:cNvSpPr txBox="1">
            <a:spLocks/>
          </p:cNvSpPr>
          <p:nvPr/>
        </p:nvSpPr>
        <p:spPr>
          <a:xfrm>
            <a:off x="179511" y="1196752"/>
            <a:ext cx="3168351"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Los datos originales hay que tratarlos para calcular el valor del Índice de calidad del aire ( ICA) de cada contaminante en cada estación de medida.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5" name="2 Marcador de contenido"/>
          <p:cNvSpPr txBox="1">
            <a:spLocks/>
          </p:cNvSpPr>
          <p:nvPr/>
        </p:nvSpPr>
        <p:spPr>
          <a:xfrm>
            <a:off x="143453" y="3789040"/>
            <a:ext cx="3347863" cy="69458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Avenir Next LT Pro" panose="020B0504020202020204" pitchFamily="34" charset="0"/>
              </a:rPr>
              <a:t>El pre-procesamiento y análisis lo realizamos con </a:t>
            </a:r>
            <a:r>
              <a:rPr lang="es-ES_tradnl" sz="1200" b="1" dirty="0" err="1">
                <a:latin typeface="Avenir Next LT Pro" panose="020B0504020202020204" pitchFamily="34" charset="0"/>
              </a:rPr>
              <a:t>colab</a:t>
            </a:r>
            <a:r>
              <a:rPr lang="es-ES_tradnl" sz="1200" b="1" dirty="0">
                <a:latin typeface="Avenir Next LT Pro" panose="020B0504020202020204" pitchFamily="34" charset="0"/>
              </a:rPr>
              <a:t> de google </a:t>
            </a:r>
            <a:r>
              <a:rPr lang="es-ES_tradnl" sz="1200" dirty="0">
                <a:latin typeface="Avenir Next LT Pro" panose="020B0504020202020204" pitchFamily="34" charset="0"/>
              </a:rPr>
              <a:t>y</a:t>
            </a:r>
            <a:r>
              <a:rPr lang="es-ES_tradnl" sz="1200" b="1" dirty="0">
                <a:latin typeface="Avenir Next LT Pro" panose="020B0504020202020204" pitchFamily="34" charset="0"/>
              </a:rPr>
              <a:t> </a:t>
            </a:r>
            <a:r>
              <a:rPr lang="es-ES_tradnl" sz="1200" b="1" dirty="0" err="1">
                <a:latin typeface="Avenir Next LT Pro" panose="020B0504020202020204" pitchFamily="34" charset="0"/>
              </a:rPr>
              <a:t>jupyter</a:t>
            </a:r>
            <a:r>
              <a:rPr lang="es-ES_tradnl" sz="1200" b="1" dirty="0">
                <a:latin typeface="Avenir Next LT Pro" panose="020B0504020202020204" pitchFamily="34" charset="0"/>
              </a:rPr>
              <a:t> notebook</a:t>
            </a:r>
            <a:r>
              <a:rPr lang="es-ES_tradnl" sz="1200" dirty="0">
                <a:latin typeface="Avenir Next LT Pro" panose="020B0504020202020204" pitchFamily="34" charset="0"/>
              </a:rPr>
              <a:t>:  </a:t>
            </a:r>
          </a:p>
        </p:txBody>
      </p:sp>
      <p:pic>
        <p:nvPicPr>
          <p:cNvPr id="16" name="15 Imagen"/>
          <p:cNvPicPr/>
          <p:nvPr/>
        </p:nvPicPr>
        <p:blipFill>
          <a:blip r:embed="rId9"/>
          <a:stretch>
            <a:fillRect/>
          </a:stretch>
        </p:blipFill>
        <p:spPr>
          <a:xfrm>
            <a:off x="179512" y="5013176"/>
            <a:ext cx="3347863" cy="1512168"/>
          </a:xfrm>
          <a:prstGeom prst="rect">
            <a:avLst/>
          </a:prstGeom>
        </p:spPr>
      </p:pic>
      <p:pic>
        <p:nvPicPr>
          <p:cNvPr id="819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0217" y="4533441"/>
            <a:ext cx="445964" cy="4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223" y="4617318"/>
            <a:ext cx="28956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2 Marcador de contenido"/>
          <p:cNvSpPr txBox="1">
            <a:spLocks/>
          </p:cNvSpPr>
          <p:nvPr/>
        </p:nvSpPr>
        <p:spPr>
          <a:xfrm>
            <a:off x="4098793" y="3814543"/>
            <a:ext cx="3825552" cy="66908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mj-lt"/>
              </a:rPr>
              <a:t>Analizamos las variables de calidad del aire, las </a:t>
            </a:r>
            <a:r>
              <a:rPr lang="es-ES_tradnl" sz="1200" dirty="0" err="1">
                <a:latin typeface="+mj-lt"/>
              </a:rPr>
              <a:t>metereológicas</a:t>
            </a:r>
            <a:r>
              <a:rPr lang="es-ES_tradnl" sz="1200" dirty="0">
                <a:latin typeface="+mj-lt"/>
              </a:rPr>
              <a:t> y el Índice de Calidad del Aire (ICA)</a:t>
            </a:r>
            <a:endParaRPr lang="es-ES" sz="1200" dirty="0">
              <a:latin typeface="+mj-lt"/>
            </a:endParaRPr>
          </a:p>
          <a:p>
            <a:pPr marL="109728" indent="0">
              <a:buClr>
                <a:schemeClr val="accent2">
                  <a:lumMod val="75000"/>
                </a:schemeClr>
              </a:buClr>
              <a:buNone/>
            </a:pPr>
            <a:endParaRPr lang="es-ES_tradnl" sz="1200" dirty="0">
              <a:latin typeface="+mj-lt"/>
              <a:cs typeface="Calibri" panose="020F0502020204030204" pitchFamily="34" charset="0"/>
            </a:endParaRPr>
          </a:p>
        </p:txBody>
      </p:sp>
      <p:pic>
        <p:nvPicPr>
          <p:cNvPr id="21" name="20 Imagen"/>
          <p:cNvPicPr/>
          <p:nvPr/>
        </p:nvPicPr>
        <p:blipFill>
          <a:blip r:embed="rId12"/>
          <a:stretch>
            <a:fillRect/>
          </a:stretch>
        </p:blipFill>
        <p:spPr>
          <a:xfrm>
            <a:off x="6293653" y="4360094"/>
            <a:ext cx="2666465" cy="1097421"/>
          </a:xfrm>
          <a:prstGeom prst="rect">
            <a:avLst/>
          </a:prstGeom>
        </p:spPr>
      </p:pic>
      <p:pic>
        <p:nvPicPr>
          <p:cNvPr id="22" name="21 Imagen"/>
          <p:cNvPicPr/>
          <p:nvPr/>
        </p:nvPicPr>
        <p:blipFill>
          <a:blip r:embed="rId13"/>
          <a:stretch>
            <a:fillRect/>
          </a:stretch>
        </p:blipFill>
        <p:spPr>
          <a:xfrm>
            <a:off x="3845381" y="4388355"/>
            <a:ext cx="2448272" cy="947010"/>
          </a:xfrm>
          <a:prstGeom prst="rect">
            <a:avLst/>
          </a:prstGeom>
        </p:spPr>
      </p:pic>
      <p:pic>
        <p:nvPicPr>
          <p:cNvPr id="24" name="23 Imagen"/>
          <p:cNvPicPr/>
          <p:nvPr/>
        </p:nvPicPr>
        <p:blipFill>
          <a:blip r:embed="rId14"/>
          <a:stretch>
            <a:fillRect/>
          </a:stretch>
        </p:blipFill>
        <p:spPr>
          <a:xfrm>
            <a:off x="4758075" y="5335365"/>
            <a:ext cx="2880320" cy="1065247"/>
          </a:xfrm>
          <a:prstGeom prst="rect">
            <a:avLst/>
          </a:prstGeom>
        </p:spPr>
      </p:pic>
      <p:cxnSp>
        <p:nvCxnSpPr>
          <p:cNvPr id="17" name="Conector recto 16"/>
          <p:cNvCxnSpPr>
            <a:cxnSpLocks/>
          </p:cNvCxnSpPr>
          <p:nvPr/>
        </p:nvCxnSpPr>
        <p:spPr>
          <a:xfrm>
            <a:off x="2843808" y="620688"/>
            <a:ext cx="2522508"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5" grpId="0" animBg="1"/>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PKBCewr4r.IkVhg4uvL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iseño personalizad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848</TotalTime>
  <Words>1127</Words>
  <Application>Microsoft Office PowerPoint</Application>
  <PresentationFormat>Presentación en pantalla (4:3)</PresentationFormat>
  <Paragraphs>129</Paragraphs>
  <Slides>17</Slides>
  <Notes>12</Notes>
  <HiddenSlides>0</HiddenSlides>
  <MMClips>0</MMClips>
  <ScaleCrop>false</ScaleCrop>
  <HeadingPairs>
    <vt:vector size="8" baseType="variant">
      <vt:variant>
        <vt:lpstr>Fuentes usadas</vt:lpstr>
      </vt:variant>
      <vt:variant>
        <vt:i4>9</vt:i4>
      </vt:variant>
      <vt:variant>
        <vt:lpstr>Tema</vt:lpstr>
      </vt:variant>
      <vt:variant>
        <vt:i4>2</vt:i4>
      </vt:variant>
      <vt:variant>
        <vt:lpstr>Servidores OLE incrustados</vt:lpstr>
      </vt:variant>
      <vt:variant>
        <vt:i4>1</vt:i4>
      </vt:variant>
      <vt:variant>
        <vt:lpstr>Títulos de diapositiva</vt:lpstr>
      </vt:variant>
      <vt:variant>
        <vt:i4>17</vt:i4>
      </vt:variant>
    </vt:vector>
  </HeadingPairs>
  <TitlesOfParts>
    <vt:vector size="29" baseType="lpstr">
      <vt:lpstr>Arial</vt:lpstr>
      <vt:lpstr>Avenir Next LT Pro</vt:lpstr>
      <vt:lpstr>Calibri</vt:lpstr>
      <vt:lpstr>Calibri Light</vt:lpstr>
      <vt:lpstr>Constantia</vt:lpstr>
      <vt:lpstr>Georgia</vt:lpstr>
      <vt:lpstr>Open Sans</vt:lpstr>
      <vt:lpstr>Wingdings</vt:lpstr>
      <vt:lpstr>Wingdings 2</vt:lpstr>
      <vt:lpstr>Flujo</vt:lpstr>
      <vt:lpstr>Diseño personalizado</vt:lpstr>
      <vt:lpstr>Diapositiva de think-cell</vt:lpstr>
      <vt:lpstr>Presentación de PowerPoint</vt:lpstr>
      <vt:lpstr>Presentación de PowerPoint</vt:lpstr>
      <vt:lpstr>Objetivos del análisis</vt:lpstr>
      <vt:lpstr>Fuentes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y estudio posterior</vt:lpstr>
      <vt:lpstr>En recuerdo a todas las personas afectas directa o indirectamente por la covid-19.  </vt:lpstr>
    </vt:vector>
  </TitlesOfParts>
  <Company>ORANGE FT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la Comunidad de Madrid</dc:title>
  <dc:creator>VARA  ALONSO, SUSANA</dc:creator>
  <cp:lastModifiedBy>Carmen Reina</cp:lastModifiedBy>
  <cp:revision>93</cp:revision>
  <dcterms:created xsi:type="dcterms:W3CDTF">2020-07-19T14:33:05Z</dcterms:created>
  <dcterms:modified xsi:type="dcterms:W3CDTF">2020-07-21T20:10:35Z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a.gallardo.rivilla@avanade.com</vt:lpwstr>
  </property>
  <property fmtid="{D5CDD505-2E9C-101B-9397-08002B2CF9AE}" pid="5" name="MSIP_Label_236020b0-6d69-48c1-9bb5-c586c1062b70_SetDate">
    <vt:lpwstr>2020-07-20T07:31:10.5412364Z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daf6f25d-7597-421b-bd94-2f2813aef4a6</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a.gallardo.rivilla@avanade.com</vt:lpwstr>
  </property>
  <property fmtid="{D5CDD505-2E9C-101B-9397-08002B2CF9AE}" pid="13" name="MSIP_Label_5fae8262-b78e-4366-8929-a5d6aac95320_SetDate">
    <vt:lpwstr>2020-07-20T07:31:10.5412364Z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daf6f25d-7597-421b-bd94-2f2813aef4a6</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